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6" r:id="rId2"/>
    <p:sldId id="267" r:id="rId3"/>
    <p:sldId id="271" r:id="rId4"/>
    <p:sldId id="257" r:id="rId5"/>
    <p:sldId id="282" r:id="rId6"/>
    <p:sldId id="278" r:id="rId7"/>
    <p:sldId id="272" r:id="rId8"/>
    <p:sldId id="259" r:id="rId9"/>
    <p:sldId id="273" r:id="rId10"/>
    <p:sldId id="274" r:id="rId11"/>
    <p:sldId id="280" r:id="rId12"/>
    <p:sldId id="260" r:id="rId13"/>
    <p:sldId id="277" r:id="rId14"/>
    <p:sldId id="261" r:id="rId15"/>
    <p:sldId id="262" r:id="rId16"/>
    <p:sldId id="26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517A9F-03C4-4853-B605-9C4E25623F4C}">
          <p14:sldIdLst>
            <p14:sldId id="266"/>
            <p14:sldId id="267"/>
            <p14:sldId id="271"/>
          </p14:sldIdLst>
        </p14:section>
        <p14:section name="Untitled Section" id="{02E0B999-FAF6-4987-981E-74A226ED7B68}">
          <p14:sldIdLst>
            <p14:sldId id="257"/>
            <p14:sldId id="282"/>
            <p14:sldId id="278"/>
            <p14:sldId id="272"/>
            <p14:sldId id="259"/>
            <p14:sldId id="273"/>
            <p14:sldId id="274"/>
            <p14:sldId id="280"/>
            <p14:sldId id="260"/>
            <p14:sldId id="277"/>
            <p14:sldId id="261"/>
            <p14:sldId id="262"/>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1" autoAdjust="0"/>
    <p:restoredTop sz="94660"/>
  </p:normalViewPr>
  <p:slideViewPr>
    <p:cSldViewPr snapToGrid="0">
      <p:cViewPr varScale="1">
        <p:scale>
          <a:sx n="70" d="100"/>
          <a:sy n="70"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1/31/2021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samhsa.gov/find-help/national-helpline" TargetMode="External"/><Relationship Id="rId5" Type="http://schemas.openxmlformats.org/officeDocument/2006/relationships/hyperlink" Target="https://www.psychiatry.org/patients-families/postpartum-depression" TargetMode="External"/><Relationship Id="rId4" Type="http://schemas.openxmlformats.org/officeDocument/2006/relationships/hyperlink" Target="https://www.psychiatry.org/patients-families/depression/what-is-depress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Pine Street Family Practice’s Podcasts!!</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New Series of Podcasts</a:t>
            </a:r>
            <a:endParaRPr lang="en-US" dirty="0"/>
          </a:p>
          <a:p>
            <a:r>
              <a:rPr lang="en-US" dirty="0" smtClean="0"/>
              <a:t>A Few Topics already covered </a:t>
            </a:r>
            <a:endParaRPr lang="en-US" dirty="0"/>
          </a:p>
          <a:p>
            <a:pPr lvl="1"/>
            <a:r>
              <a:rPr lang="en-US" dirty="0"/>
              <a:t>Anxiety</a:t>
            </a:r>
          </a:p>
          <a:p>
            <a:pPr lvl="1"/>
            <a:r>
              <a:rPr lang="en-US" dirty="0" smtClean="0"/>
              <a:t>Diabetes</a:t>
            </a:r>
          </a:p>
          <a:p>
            <a:pPr lvl="1"/>
            <a:r>
              <a:rPr lang="en-US" dirty="0" smtClean="0"/>
              <a:t>Obesity </a:t>
            </a:r>
          </a:p>
          <a:p>
            <a:pPr marL="457200" lvl="1" indent="0">
              <a:buNone/>
            </a:pPr>
            <a:r>
              <a:rPr lang="en-US" dirty="0" smtClean="0"/>
              <a:t>Too come…</a:t>
            </a:r>
            <a:endParaRPr lang="en-US" dirty="0"/>
          </a:p>
          <a:p>
            <a:pPr lvl="1"/>
            <a:r>
              <a:rPr lang="en-US" dirty="0"/>
              <a:t>Hypertension</a:t>
            </a:r>
          </a:p>
          <a:p>
            <a:pPr lvl="1"/>
            <a:r>
              <a:rPr lang="en-US" dirty="0" smtClean="0"/>
              <a:t>Dementia</a:t>
            </a:r>
            <a:endParaRPr lang="en-US" dirty="0"/>
          </a:p>
          <a:p>
            <a:pPr lvl="1"/>
            <a:r>
              <a:rPr lang="en-US" dirty="0" smtClean="0"/>
              <a:t>Depression </a:t>
            </a:r>
            <a:endParaRPr lang="en-US" dirty="0"/>
          </a:p>
          <a:p>
            <a:pPr lvl="1"/>
            <a:r>
              <a:rPr lang="en-US" dirty="0" smtClean="0"/>
              <a:t>Nutrition</a:t>
            </a:r>
            <a:endParaRPr lang="en-US" dirty="0"/>
          </a:p>
        </p:txBody>
      </p:sp>
      <p:sp>
        <p:nvSpPr>
          <p:cNvPr id="4" name="Content Placeholder 3"/>
          <p:cNvSpPr>
            <a:spLocks noGrp="1"/>
          </p:cNvSpPr>
          <p:nvPr>
            <p:ph sz="half" idx="2"/>
          </p:nvPr>
        </p:nvSpPr>
        <p:spPr/>
        <p:txBody>
          <a:bodyPr>
            <a:normAutofit/>
          </a:bodyPr>
          <a:lstStyle/>
          <a:p>
            <a:r>
              <a:rPr lang="en-US" dirty="0" smtClean="0"/>
              <a:t>What will the podcast review?</a:t>
            </a:r>
          </a:p>
          <a:p>
            <a:pPr marL="0" indent="0">
              <a:buNone/>
            </a:pPr>
            <a:endParaRPr lang="en-US" dirty="0" smtClean="0"/>
          </a:p>
          <a:p>
            <a:pPr lvl="1"/>
            <a:r>
              <a:rPr lang="en-US" dirty="0" smtClean="0"/>
              <a:t>Brief information on a health topic</a:t>
            </a:r>
          </a:p>
          <a:p>
            <a:pPr lvl="2"/>
            <a:r>
              <a:rPr lang="en-US" dirty="0" smtClean="0"/>
              <a:t>Definition</a:t>
            </a:r>
          </a:p>
          <a:p>
            <a:pPr lvl="2"/>
            <a:r>
              <a:rPr lang="en-US" dirty="0" smtClean="0"/>
              <a:t>Signs and symptoms</a:t>
            </a:r>
          </a:p>
          <a:p>
            <a:pPr lvl="2"/>
            <a:r>
              <a:rPr lang="en-US" dirty="0" smtClean="0"/>
              <a:t>Risk Factors</a:t>
            </a:r>
          </a:p>
          <a:p>
            <a:pPr lvl="2"/>
            <a:r>
              <a:rPr lang="en-US" dirty="0" smtClean="0"/>
              <a:t>Treatments</a:t>
            </a:r>
          </a:p>
          <a:p>
            <a:pPr marL="914400" lvl="2" indent="0">
              <a:buNone/>
            </a:pPr>
            <a:endParaRPr lang="en-US" dirty="0" smtClean="0"/>
          </a:p>
          <a:p>
            <a:pPr marL="914400" lvl="2" indent="0">
              <a:buNone/>
            </a:pPr>
            <a:endParaRPr lang="en-US"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679640"/>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a:t>
            </a:r>
            <a:endParaRPr lang="en-US" dirty="0"/>
          </a:p>
        </p:txBody>
      </p:sp>
      <p:sp>
        <p:nvSpPr>
          <p:cNvPr id="3" name="Content Placeholder 2"/>
          <p:cNvSpPr>
            <a:spLocks noGrp="1"/>
          </p:cNvSpPr>
          <p:nvPr>
            <p:ph idx="1"/>
          </p:nvPr>
        </p:nvSpPr>
        <p:spPr>
          <a:xfrm>
            <a:off x="677334" y="1223493"/>
            <a:ext cx="8596668" cy="4817869"/>
          </a:xfrm>
        </p:spPr>
        <p:txBody>
          <a:bodyPr>
            <a:normAutofit fontScale="92500"/>
          </a:bodyPr>
          <a:lstStyle/>
          <a:p>
            <a:r>
              <a:rPr lang="en-US" dirty="0" smtClean="0"/>
              <a:t>BRAIN CHEMISTRY</a:t>
            </a:r>
          </a:p>
          <a:p>
            <a:pPr lvl="1"/>
            <a:r>
              <a:rPr lang="en-US" dirty="0" smtClean="0"/>
              <a:t>Differences </a:t>
            </a:r>
            <a:r>
              <a:rPr lang="en-US" dirty="0"/>
              <a:t>in certain chemicals in the brain may contribute to symptoms of depression</a:t>
            </a:r>
            <a:r>
              <a:rPr lang="en-US" dirty="0" smtClean="0"/>
              <a:t>.</a:t>
            </a:r>
          </a:p>
          <a:p>
            <a:pPr lvl="1"/>
            <a:r>
              <a:rPr lang="en-US" dirty="0"/>
              <a:t>the hippocampus, a small part of the </a:t>
            </a:r>
            <a:r>
              <a:rPr lang="en-US" dirty="0" smtClean="0"/>
              <a:t>brain that </a:t>
            </a:r>
            <a:r>
              <a:rPr lang="en-US" dirty="0"/>
              <a:t>is </a:t>
            </a:r>
            <a:r>
              <a:rPr lang="en-US" dirty="0" smtClean="0"/>
              <a:t>important for storing memories</a:t>
            </a:r>
            <a:r>
              <a:rPr lang="en-US" dirty="0"/>
              <a:t>, </a:t>
            </a:r>
            <a:r>
              <a:rPr lang="en-US" dirty="0" smtClean="0"/>
              <a:t>this appears </a:t>
            </a:r>
            <a:r>
              <a:rPr lang="en-US" dirty="0"/>
              <a:t>to be smaller in some people with a history of depression than in those who've never been depressed. A smaller hippocampus has fewer serotonin receptors. Serotonin is one of </a:t>
            </a:r>
            <a:r>
              <a:rPr lang="en-US" dirty="0" smtClean="0"/>
              <a:t>many brain chemicals </a:t>
            </a:r>
            <a:r>
              <a:rPr lang="en-US" dirty="0"/>
              <a:t>known as neurotransmitters that allow communication across circuits that connect different </a:t>
            </a:r>
            <a:r>
              <a:rPr lang="en-US" dirty="0" smtClean="0"/>
              <a:t>parts of the brain involved </a:t>
            </a:r>
            <a:r>
              <a:rPr lang="en-US" dirty="0"/>
              <a:t>in processing </a:t>
            </a:r>
            <a:r>
              <a:rPr lang="en-US" dirty="0" smtClean="0"/>
              <a:t>emotions</a:t>
            </a:r>
            <a:endParaRPr lang="en-US" dirty="0"/>
          </a:p>
          <a:p>
            <a:r>
              <a:rPr lang="en-US" dirty="0" smtClean="0"/>
              <a:t>GENETICS</a:t>
            </a:r>
          </a:p>
          <a:p>
            <a:pPr lvl="1"/>
            <a:r>
              <a:rPr lang="en-US" dirty="0"/>
              <a:t> Depression can run in families. For example, if one identical twin has depression, the other has a </a:t>
            </a:r>
            <a:r>
              <a:rPr lang="en-US" dirty="0" smtClean="0"/>
              <a:t>70% chance </a:t>
            </a:r>
            <a:r>
              <a:rPr lang="en-US" dirty="0"/>
              <a:t>of having the illness </a:t>
            </a:r>
          </a:p>
          <a:p>
            <a:r>
              <a:rPr lang="en-US" dirty="0" smtClean="0"/>
              <a:t>STRESS</a:t>
            </a:r>
          </a:p>
          <a:p>
            <a:pPr lvl="1"/>
            <a:r>
              <a:rPr lang="en-US" dirty="0" smtClean="0"/>
              <a:t>Continuous </a:t>
            </a:r>
            <a:r>
              <a:rPr lang="en-US" dirty="0"/>
              <a:t>exposure to violence, neglect, abuse or poverty may make some people more vulnerable to depression</a:t>
            </a:r>
            <a:r>
              <a:rPr lang="en-US" dirty="0" smtClean="0"/>
              <a:t>.</a:t>
            </a:r>
            <a:r>
              <a:rPr lang="en-US" dirty="0"/>
              <a:t> The connection between stress </a:t>
            </a:r>
            <a:r>
              <a:rPr lang="en-US" dirty="0" smtClean="0"/>
              <a:t>and depression</a:t>
            </a:r>
            <a:r>
              <a:rPr lang="en-US" dirty="0"/>
              <a:t> is </a:t>
            </a:r>
            <a:r>
              <a:rPr lang="en-US" dirty="0" smtClean="0"/>
              <a:t>complex. </a:t>
            </a:r>
          </a:p>
          <a:p>
            <a:pPr lvl="1"/>
            <a:r>
              <a:rPr lang="en-US" dirty="0" smtClean="0"/>
              <a:t>When stressed one can neglect </a:t>
            </a:r>
            <a:r>
              <a:rPr lang="en-US" dirty="0"/>
              <a:t>healthy lifestyle practices. They may smoke, drink more than normal, and neglect regular </a:t>
            </a:r>
            <a:r>
              <a:rPr lang="en-US" dirty="0" smtClean="0"/>
              <a:t>exercise.</a:t>
            </a:r>
          </a:p>
          <a:p>
            <a:endParaRPr lang="en-US" dirty="0"/>
          </a:p>
          <a:p>
            <a:endParaRPr lang="en-US" dirty="0" smtClean="0"/>
          </a:p>
          <a:p>
            <a:endParaRPr lang="en-US" dirty="0" smtClean="0"/>
          </a:p>
          <a:p>
            <a:endParaRPr lang="en-US" dirty="0"/>
          </a:p>
        </p:txBody>
      </p:sp>
      <p:sp>
        <p:nvSpPr>
          <p:cNvPr id="4" name="TextBox 3"/>
          <p:cNvSpPr txBox="1"/>
          <p:nvPr/>
        </p:nvSpPr>
        <p:spPr>
          <a:xfrm>
            <a:off x="9440214" y="6156101"/>
            <a:ext cx="1596980" cy="369332"/>
          </a:xfrm>
          <a:prstGeom prst="rect">
            <a:avLst/>
          </a:prstGeom>
          <a:noFill/>
        </p:spPr>
        <p:txBody>
          <a:bodyPr wrap="square" rtlCol="0">
            <a:spAutoFit/>
          </a:bodyPr>
          <a:lstStyle/>
          <a:p>
            <a:r>
              <a:rPr lang="en-US" dirty="0" smtClean="0"/>
              <a:t>NAMI, 2020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3325035"/>
      </p:ext>
    </p:extLst>
  </p:cSld>
  <p:clrMapOvr>
    <a:masterClrMapping/>
  </p:clrMapOvr>
  <mc:AlternateContent xmlns:mc="http://schemas.openxmlformats.org/markup-compatibility/2006" xmlns:p14="http://schemas.microsoft.com/office/powerpoint/2010/main">
    <mc:Choice Requires="p14">
      <p:transition spd="slow" p14:dur="2000" advTm="75235"/>
    </mc:Choice>
    <mc:Fallback xmlns="">
      <p:transition spd="slow" advTm="7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a:t>
            </a:r>
            <a:endParaRPr lang="en-US" dirty="0"/>
          </a:p>
        </p:txBody>
      </p:sp>
      <p:sp>
        <p:nvSpPr>
          <p:cNvPr id="3" name="Content Placeholder 2"/>
          <p:cNvSpPr>
            <a:spLocks noGrp="1"/>
          </p:cNvSpPr>
          <p:nvPr>
            <p:ph idx="1"/>
          </p:nvPr>
        </p:nvSpPr>
        <p:spPr>
          <a:xfrm>
            <a:off x="677334" y="1223493"/>
            <a:ext cx="8596668" cy="4817869"/>
          </a:xfrm>
        </p:spPr>
        <p:txBody>
          <a:bodyPr>
            <a:normAutofit/>
          </a:bodyPr>
          <a:lstStyle/>
          <a:p>
            <a:r>
              <a:rPr lang="en-US" dirty="0" smtClean="0"/>
              <a:t>POOR NUTRITION </a:t>
            </a:r>
          </a:p>
          <a:p>
            <a:pPr lvl="1"/>
            <a:r>
              <a:rPr lang="en-US" dirty="0" smtClean="0"/>
              <a:t>There are some common nutrient deficiencies associated with depression, iron, Vitamin D, Omega-3 fatty acids, Folate, Vitamin B, magnesium, and iodine which is why it’s very important to take a </a:t>
            </a:r>
            <a:r>
              <a:rPr lang="en-US" dirty="0" err="1" smtClean="0"/>
              <a:t>multivit</a:t>
            </a:r>
            <a:r>
              <a:rPr lang="en-US" dirty="0" smtClean="0"/>
              <a:t> daily. </a:t>
            </a:r>
          </a:p>
          <a:p>
            <a:r>
              <a:rPr lang="en-US" dirty="0" smtClean="0"/>
              <a:t>PHYSICAL HEALTH ISSUES</a:t>
            </a:r>
          </a:p>
          <a:p>
            <a:pPr lvl="1"/>
            <a:r>
              <a:rPr lang="en-US" dirty="0" smtClean="0"/>
              <a:t>Some </a:t>
            </a:r>
            <a:r>
              <a:rPr lang="en-US" dirty="0"/>
              <a:t>chronic illnesses </a:t>
            </a:r>
            <a:r>
              <a:rPr lang="en-US" dirty="0" smtClean="0"/>
              <a:t>can cause depression, like, chronic pain,</a:t>
            </a:r>
            <a:r>
              <a:rPr lang="en-US" dirty="0"/>
              <a:t> </a:t>
            </a:r>
            <a:r>
              <a:rPr lang="en-US" dirty="0" smtClean="0"/>
              <a:t>DM, heart disease, kidney disease, HIV/AIDS, MS and Hypothyroidism can lead to depression.</a:t>
            </a:r>
          </a:p>
          <a:p>
            <a:r>
              <a:rPr lang="en-US" dirty="0" smtClean="0"/>
              <a:t>SUBSTANCE USE AND ABUSE</a:t>
            </a:r>
          </a:p>
          <a:p>
            <a:pPr lvl="1"/>
            <a:r>
              <a:rPr lang="en-US" dirty="0"/>
              <a:t>Nearly 30% of people with substance abuse problems </a:t>
            </a:r>
            <a:r>
              <a:rPr lang="en-US" dirty="0" smtClean="0"/>
              <a:t>can also have a dx of </a:t>
            </a:r>
            <a:r>
              <a:rPr lang="en-US" dirty="0"/>
              <a:t>depression</a:t>
            </a:r>
            <a:endParaRPr lang="en-US" dirty="0" smtClean="0"/>
          </a:p>
          <a:p>
            <a:endParaRPr lang="en-US" dirty="0" smtClean="0"/>
          </a:p>
          <a:p>
            <a:endParaRPr lang="en-US" dirty="0"/>
          </a:p>
          <a:p>
            <a:endParaRPr lang="en-US" dirty="0" smtClean="0"/>
          </a:p>
          <a:p>
            <a:endParaRPr lang="en-US" dirty="0" smtClean="0"/>
          </a:p>
          <a:p>
            <a:endParaRPr lang="en-US" dirty="0"/>
          </a:p>
        </p:txBody>
      </p:sp>
      <p:sp>
        <p:nvSpPr>
          <p:cNvPr id="4" name="TextBox 3"/>
          <p:cNvSpPr txBox="1"/>
          <p:nvPr/>
        </p:nvSpPr>
        <p:spPr>
          <a:xfrm>
            <a:off x="9723549" y="6041362"/>
            <a:ext cx="1815921" cy="369332"/>
          </a:xfrm>
          <a:prstGeom prst="rect">
            <a:avLst/>
          </a:prstGeom>
          <a:noFill/>
        </p:spPr>
        <p:txBody>
          <a:bodyPr wrap="square" rtlCol="0">
            <a:spAutoFit/>
          </a:bodyPr>
          <a:lstStyle/>
          <a:p>
            <a:r>
              <a:rPr lang="en-US" dirty="0" smtClean="0"/>
              <a:t>NAMI, 2020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8196989"/>
      </p:ext>
    </p:extLst>
  </p:cSld>
  <p:clrMapOvr>
    <a:masterClrMapping/>
  </p:clrMapOvr>
  <mc:AlternateContent xmlns:mc="http://schemas.openxmlformats.org/markup-compatibility/2006" xmlns:p14="http://schemas.microsoft.com/office/powerpoint/2010/main">
    <mc:Choice Requires="p14">
      <p:transition spd="slow" p14:dur="2000" advTm="43881"/>
    </mc:Choice>
    <mc:Fallback xmlns="">
      <p:transition spd="slow" advTm="4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Depression is among the most treatable of mental </a:t>
            </a:r>
            <a:r>
              <a:rPr lang="en-US" dirty="0" smtClean="0"/>
              <a:t>disorders</a:t>
            </a:r>
          </a:p>
          <a:p>
            <a:pPr marL="0" indent="0">
              <a:buNone/>
            </a:pPr>
            <a:r>
              <a:rPr lang="en-US" dirty="0" smtClean="0"/>
              <a:t>Similar to anxiety, popular and successful treatments are through medication and psycho therapy.</a:t>
            </a:r>
          </a:p>
          <a:p>
            <a:r>
              <a:rPr lang="en-US" dirty="0" smtClean="0"/>
              <a:t>Medication can be prescribed – it is not a quick process</a:t>
            </a:r>
          </a:p>
          <a:p>
            <a:pPr lvl="1"/>
            <a:r>
              <a:rPr lang="en-US" dirty="0" smtClean="0"/>
              <a:t>Medications will start off at a low dose and evaluated monthly for effectiveness </a:t>
            </a:r>
          </a:p>
          <a:p>
            <a:pPr lvl="1"/>
            <a:r>
              <a:rPr lang="en-US" dirty="0"/>
              <a:t>A</a:t>
            </a:r>
            <a:r>
              <a:rPr lang="en-US" dirty="0" smtClean="0"/>
              <a:t>ntidepressants can help to </a:t>
            </a:r>
            <a:r>
              <a:rPr lang="en-US" dirty="0"/>
              <a:t>modify </a:t>
            </a:r>
            <a:r>
              <a:rPr lang="en-US" dirty="0" smtClean="0"/>
              <a:t>the brain chemistry, these </a:t>
            </a:r>
            <a:r>
              <a:rPr lang="en-US" dirty="0"/>
              <a:t>medications are not </a:t>
            </a:r>
            <a:r>
              <a:rPr lang="en-US" dirty="0" smtClean="0"/>
              <a:t>sedatives and can have </a:t>
            </a:r>
            <a:r>
              <a:rPr lang="en-US" dirty="0"/>
              <a:t>no stimulating effect on people not experiencing depression</a:t>
            </a:r>
            <a:r>
              <a:rPr lang="en-US" dirty="0" smtClean="0"/>
              <a:t>.</a:t>
            </a:r>
          </a:p>
          <a:p>
            <a:pPr lvl="1"/>
            <a:r>
              <a:rPr lang="en-US" dirty="0"/>
              <a:t>Antidepressants may produce some improvement within the first week or two of use yet full benefits may not be seen for two to three </a:t>
            </a:r>
            <a:r>
              <a:rPr lang="en-US" dirty="0" smtClean="0"/>
              <a:t>months. Often more then one medication will be recommended due to the severity of the symptoms. This can be difficult and frustrating to people.</a:t>
            </a:r>
          </a:p>
          <a:p>
            <a:pPr lvl="1"/>
            <a:r>
              <a:rPr lang="en-US" dirty="0" smtClean="0"/>
              <a:t>It </a:t>
            </a:r>
            <a:r>
              <a:rPr lang="en-US" dirty="0"/>
              <a:t>is </a:t>
            </a:r>
            <a:r>
              <a:rPr lang="en-US" dirty="0" smtClean="0"/>
              <a:t>very important </a:t>
            </a:r>
            <a:r>
              <a:rPr lang="en-US" dirty="0"/>
              <a:t>to let your </a:t>
            </a:r>
            <a:r>
              <a:rPr lang="en-US" dirty="0" smtClean="0"/>
              <a:t>provider know </a:t>
            </a:r>
            <a:r>
              <a:rPr lang="en-US" dirty="0"/>
              <a:t>if a medication does not work or if you experience side </a:t>
            </a:r>
            <a:r>
              <a:rPr lang="en-US" dirty="0" smtClean="0"/>
              <a:t>effects</a:t>
            </a:r>
          </a:p>
          <a:p>
            <a:pPr lvl="1"/>
            <a:r>
              <a:rPr lang="en-US" dirty="0" smtClean="0"/>
              <a:t>Sometimes patients will see a psychiatrist for medication management due to the complexity of treatment</a:t>
            </a:r>
          </a:p>
          <a:p>
            <a:pPr lvl="1"/>
            <a:endParaRPr lang="en-US" dirty="0" smtClean="0"/>
          </a:p>
          <a:p>
            <a:r>
              <a:rPr lang="en-US" dirty="0" smtClean="0"/>
              <a:t>Light </a:t>
            </a:r>
            <a:r>
              <a:rPr lang="en-US" dirty="0"/>
              <a:t>therapy can be helpful for SAD or seasonal depression 20 minutes under a bright light during the winter months. </a:t>
            </a:r>
          </a:p>
          <a:p>
            <a:pPr lvl="1"/>
            <a:endParaRPr lang="en-US" dirty="0" smtClean="0"/>
          </a:p>
          <a:p>
            <a:pPr lvl="1"/>
            <a:endParaRPr lang="en-US" dirty="0" smtClean="0"/>
          </a:p>
          <a:p>
            <a:pPr lvl="2"/>
            <a:endParaRPr lang="en-US" sz="18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2032333"/>
      </p:ext>
    </p:extLst>
  </p:cSld>
  <p:clrMapOvr>
    <a:masterClrMapping/>
  </p:clrMapOvr>
  <mc:AlternateContent xmlns:mc="http://schemas.openxmlformats.org/markup-compatibility/2006" xmlns:p14="http://schemas.microsoft.com/office/powerpoint/2010/main">
    <mc:Choice Requires="p14">
      <p:transition spd="slow" p14:dur="2000" advTm="80372"/>
    </mc:Choice>
    <mc:Fallback xmlns="">
      <p:transition spd="slow" advTm="8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 Psychotherapy - CBT </a:t>
            </a:r>
            <a:endParaRPr lang="en-US" dirty="0"/>
          </a:p>
        </p:txBody>
      </p:sp>
      <p:sp>
        <p:nvSpPr>
          <p:cNvPr id="3" name="Content Placeholder 2"/>
          <p:cNvSpPr>
            <a:spLocks noGrp="1"/>
          </p:cNvSpPr>
          <p:nvPr>
            <p:ph idx="1"/>
          </p:nvPr>
        </p:nvSpPr>
        <p:spPr/>
        <p:txBody>
          <a:bodyPr>
            <a:normAutofit lnSpcReduction="10000"/>
          </a:bodyPr>
          <a:lstStyle/>
          <a:p>
            <a:r>
              <a:rPr lang="en-US" dirty="0" smtClean="0"/>
              <a:t>Psychotherapy also know as Talk Therapy</a:t>
            </a:r>
          </a:p>
          <a:p>
            <a:pPr lvl="1"/>
            <a:r>
              <a:rPr lang="en-US" dirty="0" smtClean="0"/>
              <a:t>This treatment is sometimes </a:t>
            </a:r>
            <a:r>
              <a:rPr lang="en-US" dirty="0"/>
              <a:t>used </a:t>
            </a:r>
            <a:r>
              <a:rPr lang="en-US" dirty="0" smtClean="0"/>
              <a:t>alone for symptoms of </a:t>
            </a:r>
            <a:r>
              <a:rPr lang="en-US" dirty="0"/>
              <a:t>mild </a:t>
            </a:r>
            <a:r>
              <a:rPr lang="en-US" dirty="0" smtClean="0"/>
              <a:t>depression</a:t>
            </a:r>
          </a:p>
          <a:p>
            <a:pPr lvl="2"/>
            <a:r>
              <a:rPr lang="en-US" dirty="0"/>
              <a:t>f</a:t>
            </a:r>
            <a:r>
              <a:rPr lang="en-US" dirty="0" smtClean="0"/>
              <a:t>or </a:t>
            </a:r>
            <a:r>
              <a:rPr lang="en-US" dirty="0"/>
              <a:t>moderate to severe </a:t>
            </a:r>
            <a:r>
              <a:rPr lang="en-US" dirty="0" smtClean="0"/>
              <a:t>depression this is often </a:t>
            </a:r>
            <a:r>
              <a:rPr lang="en-US" dirty="0"/>
              <a:t>used </a:t>
            </a:r>
            <a:r>
              <a:rPr lang="en-US" dirty="0" smtClean="0"/>
              <a:t>in conjunction with </a:t>
            </a:r>
            <a:r>
              <a:rPr lang="en-US" dirty="0"/>
              <a:t>antidepressant </a:t>
            </a:r>
            <a:r>
              <a:rPr lang="en-US" dirty="0" smtClean="0"/>
              <a:t>medications</a:t>
            </a:r>
          </a:p>
          <a:p>
            <a:pPr lvl="2"/>
            <a:r>
              <a:rPr lang="en-US" dirty="0" smtClean="0"/>
              <a:t>This therapy </a:t>
            </a:r>
            <a:r>
              <a:rPr lang="en-US" dirty="0"/>
              <a:t>works to minimize or eliminate adverse behavioral symptoms allowing a person to heal psychologically</a:t>
            </a:r>
            <a:r>
              <a:rPr lang="en-US" dirty="0" smtClean="0"/>
              <a:t> </a:t>
            </a:r>
          </a:p>
          <a:p>
            <a:r>
              <a:rPr lang="en-US" dirty="0"/>
              <a:t>C</a:t>
            </a:r>
            <a:r>
              <a:rPr lang="en-US" dirty="0" smtClean="0"/>
              <a:t>ognitive </a:t>
            </a:r>
            <a:r>
              <a:rPr lang="en-US" dirty="0"/>
              <a:t>behavioral therapy (CBT) </a:t>
            </a:r>
            <a:endParaRPr lang="en-US" dirty="0" smtClean="0"/>
          </a:p>
          <a:p>
            <a:pPr lvl="2"/>
            <a:r>
              <a:rPr lang="en-US" dirty="0" smtClean="0"/>
              <a:t>CBT </a:t>
            </a:r>
            <a:r>
              <a:rPr lang="en-US" dirty="0"/>
              <a:t>is a form of therapy focused on the problem solving in the </a:t>
            </a:r>
            <a:r>
              <a:rPr lang="en-US" dirty="0" smtClean="0"/>
              <a:t>present, it </a:t>
            </a:r>
            <a:r>
              <a:rPr lang="en-US" dirty="0"/>
              <a:t>combines theory and techniques behind both cognitive and behavioral therapies. The approach was created by examining the relationship between a person’s negative thoughts, fears, behaviors, and physical responses to various experiences.</a:t>
            </a:r>
            <a:endParaRPr lang="en-US" dirty="0" smtClean="0"/>
          </a:p>
          <a:p>
            <a:pPr lvl="2"/>
            <a:r>
              <a:rPr lang="en-US" dirty="0" smtClean="0"/>
              <a:t>CBT </a:t>
            </a:r>
            <a:r>
              <a:rPr lang="en-US" dirty="0"/>
              <a:t>helps a person to recognize </a:t>
            </a:r>
            <a:r>
              <a:rPr lang="en-US" dirty="0" smtClean="0"/>
              <a:t>distorted or negative </a:t>
            </a:r>
            <a:r>
              <a:rPr lang="en-US" dirty="0"/>
              <a:t>thinking </a:t>
            </a:r>
            <a:r>
              <a:rPr lang="en-US" dirty="0" smtClean="0"/>
              <a:t>patterns with </a:t>
            </a:r>
            <a:r>
              <a:rPr lang="en-US" dirty="0"/>
              <a:t>the goal of changing </a:t>
            </a:r>
            <a:r>
              <a:rPr lang="en-US" dirty="0" smtClean="0"/>
              <a:t>those thoughts </a:t>
            </a:r>
            <a:r>
              <a:rPr lang="en-US" dirty="0"/>
              <a:t>and behaviors </a:t>
            </a:r>
            <a:r>
              <a:rPr lang="en-US" dirty="0" smtClean="0"/>
              <a:t>and responding </a:t>
            </a:r>
            <a:r>
              <a:rPr lang="en-US" dirty="0"/>
              <a:t>to </a:t>
            </a:r>
            <a:r>
              <a:rPr lang="en-US" dirty="0" smtClean="0"/>
              <a:t>some different challenges </a:t>
            </a:r>
            <a:r>
              <a:rPr lang="en-US" dirty="0"/>
              <a:t>in a more positive manner</a:t>
            </a:r>
            <a:r>
              <a:rPr lang="en-US" dirty="0" smtClean="0"/>
              <a:t>. Retraining the brains response to thinking negatively.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7382076"/>
      </p:ext>
    </p:extLst>
  </p:cSld>
  <p:clrMapOvr>
    <a:masterClrMapping/>
  </p:clrMapOvr>
  <mc:AlternateContent xmlns:mc="http://schemas.openxmlformats.org/markup-compatibility/2006" xmlns:p14="http://schemas.microsoft.com/office/powerpoint/2010/main">
    <mc:Choice Requires="p14">
      <p:transition spd="slow" p14:dur="2000" advTm="61964"/>
    </mc:Choice>
    <mc:Fallback xmlns="">
      <p:transition spd="slow" advTm="61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2834"/>
          </a:xfrm>
        </p:spPr>
        <p:txBody>
          <a:bodyPr/>
          <a:lstStyle/>
          <a:p>
            <a:r>
              <a:rPr lang="en-US" dirty="0" smtClean="0"/>
              <a:t>Treatment – Medication </a:t>
            </a:r>
            <a:endParaRPr lang="en-US" dirty="0"/>
          </a:p>
        </p:txBody>
      </p:sp>
      <p:sp>
        <p:nvSpPr>
          <p:cNvPr id="3" name="Content Placeholder 2"/>
          <p:cNvSpPr>
            <a:spLocks noGrp="1"/>
          </p:cNvSpPr>
          <p:nvPr>
            <p:ph idx="1"/>
          </p:nvPr>
        </p:nvSpPr>
        <p:spPr/>
        <p:txBody>
          <a:bodyPr/>
          <a:lstStyle/>
          <a:p>
            <a:pPr marL="0" indent="0">
              <a:buNone/>
            </a:pPr>
            <a:r>
              <a:rPr lang="en-US" dirty="0" smtClean="0"/>
              <a:t>Medications can help relieve symptoms </a:t>
            </a:r>
          </a:p>
          <a:p>
            <a:r>
              <a:rPr lang="en-US" dirty="0" smtClean="0"/>
              <a:t>Medication </a:t>
            </a:r>
            <a:r>
              <a:rPr lang="en-US" dirty="0"/>
              <a:t>can only be prescribed by a medical doctor (such as a psychiatrist or a primary care </a:t>
            </a:r>
            <a:r>
              <a:rPr lang="en-US" dirty="0" smtClean="0"/>
              <a:t>provider)</a:t>
            </a:r>
            <a:endParaRPr lang="en-US" dirty="0"/>
          </a:p>
          <a:p>
            <a:pPr lvl="1"/>
            <a:r>
              <a:rPr lang="en-US" dirty="0" smtClean="0"/>
              <a:t>can be used </a:t>
            </a:r>
            <a:r>
              <a:rPr lang="en-US" dirty="0"/>
              <a:t>as the initial treatment of an </a:t>
            </a:r>
            <a:r>
              <a:rPr lang="en-US" dirty="0" smtClean="0"/>
              <a:t>depression disorder</a:t>
            </a:r>
            <a:r>
              <a:rPr lang="en-US" dirty="0"/>
              <a:t>, or are used only if there is insufficient response to a course of psychotherapy. </a:t>
            </a:r>
          </a:p>
          <a:p>
            <a:r>
              <a:rPr lang="en-US" dirty="0" smtClean="0"/>
              <a:t>In </a:t>
            </a:r>
            <a:r>
              <a:rPr lang="en-US" dirty="0"/>
              <a:t>research studies</a:t>
            </a:r>
            <a:r>
              <a:rPr lang="en-US" dirty="0" smtClean="0"/>
              <a:t>, combination treatments </a:t>
            </a:r>
            <a:r>
              <a:rPr lang="en-US" dirty="0"/>
              <a:t>of psychotherapy and </a:t>
            </a:r>
            <a:r>
              <a:rPr lang="en-US" dirty="0" smtClean="0"/>
              <a:t>medication have had better outcomes then</a:t>
            </a:r>
            <a:r>
              <a:rPr lang="en-US" dirty="0"/>
              <a:t> s</a:t>
            </a:r>
            <a:r>
              <a:rPr lang="en-US" dirty="0" smtClean="0"/>
              <a:t>ingle treatment of psychotherapy or medication alone.</a:t>
            </a:r>
          </a:p>
        </p:txBody>
      </p:sp>
      <p:sp>
        <p:nvSpPr>
          <p:cNvPr id="5" name="TextBox 4"/>
          <p:cNvSpPr txBox="1"/>
          <p:nvPr/>
        </p:nvSpPr>
        <p:spPr>
          <a:xfrm>
            <a:off x="8873544" y="6233375"/>
            <a:ext cx="2009104" cy="369332"/>
          </a:xfrm>
          <a:prstGeom prst="rect">
            <a:avLst/>
          </a:prstGeom>
          <a:noFill/>
        </p:spPr>
        <p:txBody>
          <a:bodyPr wrap="square" rtlCol="0">
            <a:spAutoFit/>
          </a:bodyPr>
          <a:lstStyle/>
          <a:p>
            <a:r>
              <a:rPr lang="en-US" dirty="0" smtClean="0"/>
              <a:t>Mayo Clinic,2020</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6193205"/>
      </p:ext>
    </p:extLst>
  </p:cSld>
  <p:clrMapOvr>
    <a:masterClrMapping/>
  </p:clrMapOvr>
  <mc:AlternateContent xmlns:mc="http://schemas.openxmlformats.org/markup-compatibility/2006" xmlns:p14="http://schemas.microsoft.com/office/powerpoint/2010/main">
    <mc:Choice Requires="p14">
      <p:transition spd="slow" p14:dur="2000" advTm="29931"/>
    </mc:Choice>
    <mc:Fallback xmlns="">
      <p:transition spd="slow" advTm="2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we manage symptoms</a:t>
            </a:r>
            <a:endParaRPr lang="en-US" dirty="0"/>
          </a:p>
        </p:txBody>
      </p:sp>
      <p:sp>
        <p:nvSpPr>
          <p:cNvPr id="3" name="Content Placeholder 2"/>
          <p:cNvSpPr>
            <a:spLocks noGrp="1"/>
          </p:cNvSpPr>
          <p:nvPr>
            <p:ph idx="1"/>
          </p:nvPr>
        </p:nvSpPr>
        <p:spPr>
          <a:xfrm>
            <a:off x="677334" y="1609859"/>
            <a:ext cx="8596668" cy="4431503"/>
          </a:xfrm>
        </p:spPr>
        <p:txBody>
          <a:bodyPr>
            <a:normAutofit fontScale="77500" lnSpcReduction="20000"/>
          </a:bodyPr>
          <a:lstStyle/>
          <a:p>
            <a:r>
              <a:rPr lang="en-US" dirty="0"/>
              <a:t>M</a:t>
            </a:r>
            <a:r>
              <a:rPr lang="en-US" dirty="0" smtClean="0"/>
              <a:t>editation </a:t>
            </a:r>
          </a:p>
          <a:p>
            <a:pPr lvl="1"/>
            <a:r>
              <a:rPr lang="en-US" dirty="0" smtClean="0"/>
              <a:t>can </a:t>
            </a:r>
            <a:r>
              <a:rPr lang="en-US" dirty="0"/>
              <a:t>help </a:t>
            </a:r>
            <a:r>
              <a:rPr lang="en-US" dirty="0" smtClean="0"/>
              <a:t>people </a:t>
            </a:r>
            <a:r>
              <a:rPr lang="en-US" dirty="0"/>
              <a:t>calm themselves and may </a:t>
            </a:r>
            <a:r>
              <a:rPr lang="en-US" dirty="0" smtClean="0"/>
              <a:t>enrich </a:t>
            </a:r>
            <a:r>
              <a:rPr lang="en-US" dirty="0"/>
              <a:t>the effects of </a:t>
            </a:r>
            <a:r>
              <a:rPr lang="en-US" dirty="0" smtClean="0"/>
              <a:t>therapy</a:t>
            </a:r>
            <a:endParaRPr lang="en-US" dirty="0"/>
          </a:p>
          <a:p>
            <a:pPr lvl="1"/>
            <a:r>
              <a:rPr lang="en-US" dirty="0" smtClean="0"/>
              <a:t>Making time for self care is critically important</a:t>
            </a:r>
          </a:p>
          <a:p>
            <a:pPr indent="-285750"/>
            <a:r>
              <a:rPr lang="en-US" dirty="0"/>
              <a:t>E</a:t>
            </a:r>
            <a:r>
              <a:rPr lang="en-US" dirty="0" smtClean="0"/>
              <a:t>xercise </a:t>
            </a:r>
          </a:p>
          <a:p>
            <a:pPr lvl="1"/>
            <a:r>
              <a:rPr lang="en-US" dirty="0" smtClean="0"/>
              <a:t>has </a:t>
            </a:r>
            <a:r>
              <a:rPr lang="en-US" dirty="0"/>
              <a:t>a calming effect</a:t>
            </a:r>
            <a:r>
              <a:rPr lang="en-US" dirty="0" smtClean="0"/>
              <a:t>, although currently,  </a:t>
            </a:r>
            <a:r>
              <a:rPr lang="en-US" dirty="0"/>
              <a:t>the quality of the studies is not strong enough to support its use as </a:t>
            </a:r>
            <a:r>
              <a:rPr lang="en-US" dirty="0" smtClean="0"/>
              <a:t>a confirmed treatment</a:t>
            </a:r>
            <a:endParaRPr lang="en-US" dirty="0"/>
          </a:p>
          <a:p>
            <a:pPr lvl="1"/>
            <a:r>
              <a:rPr lang="en-US" dirty="0" smtClean="0"/>
              <a:t>During the Pandemic gyms have been closed or limited capacity, walking in the house or around one’s property is also an option and so is dancing, just move! </a:t>
            </a:r>
          </a:p>
          <a:p>
            <a:pPr lvl="1"/>
            <a:r>
              <a:rPr lang="en-US" dirty="0" smtClean="0"/>
              <a:t> a half hour of moderate exercise 5 days a week is recommended</a:t>
            </a:r>
          </a:p>
          <a:p>
            <a:r>
              <a:rPr lang="en-US" dirty="0" smtClean="0"/>
              <a:t>Avoid certain substances </a:t>
            </a:r>
          </a:p>
          <a:p>
            <a:pPr lvl="1"/>
            <a:r>
              <a:rPr lang="en-US" dirty="0" smtClean="0"/>
              <a:t>caffeine</a:t>
            </a:r>
            <a:r>
              <a:rPr lang="en-US" dirty="0"/>
              <a:t>, certain illicit drugs, and even some over-the-counter cold medications can aggravate </a:t>
            </a:r>
            <a:r>
              <a:rPr lang="en-US" dirty="0" smtClean="0"/>
              <a:t>symptoms</a:t>
            </a:r>
            <a:endParaRPr lang="en-US" dirty="0"/>
          </a:p>
          <a:p>
            <a:r>
              <a:rPr lang="en-US" dirty="0"/>
              <a:t>F</a:t>
            </a:r>
            <a:r>
              <a:rPr lang="en-US" dirty="0" smtClean="0"/>
              <a:t>amily </a:t>
            </a:r>
          </a:p>
          <a:p>
            <a:pPr lvl="1"/>
            <a:r>
              <a:rPr lang="en-US" dirty="0" smtClean="0"/>
              <a:t>People needs to be supportive </a:t>
            </a:r>
            <a:r>
              <a:rPr lang="en-US" dirty="0"/>
              <a:t>in the recovery of a person with an </a:t>
            </a:r>
            <a:r>
              <a:rPr lang="en-US" dirty="0" smtClean="0"/>
              <a:t>anxiety/depression disorder</a:t>
            </a:r>
          </a:p>
          <a:p>
            <a:pPr indent="-285750"/>
            <a:r>
              <a:rPr lang="en-US" dirty="0" smtClean="0"/>
              <a:t>Resources</a:t>
            </a:r>
          </a:p>
          <a:p>
            <a:pPr lvl="1"/>
            <a:r>
              <a:rPr lang="en-US" dirty="0" smtClean="0"/>
              <a:t>Keep regularly scheduled visit with providers</a:t>
            </a:r>
          </a:p>
          <a:p>
            <a:pPr lvl="1"/>
            <a:r>
              <a:rPr lang="en-US" dirty="0" smtClean="0"/>
              <a:t>Continue session with therapist and practice the behavioral therapies reviewed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1783871"/>
      </p:ext>
    </p:extLst>
  </p:cSld>
  <p:clrMapOvr>
    <a:masterClrMapping/>
  </p:clrMapOvr>
  <mc:AlternateContent xmlns:mc="http://schemas.openxmlformats.org/markup-compatibility/2006" xmlns:p14="http://schemas.microsoft.com/office/powerpoint/2010/main">
    <mc:Choice Requires="p14">
      <p:transition spd="slow" p14:dur="2000" advTm="55748"/>
    </mc:Choice>
    <mc:Fallback xmlns="">
      <p:transition spd="slow" advTm="5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Resources</a:t>
            </a:r>
            <a:br>
              <a:rPr lang="en-US" dirty="0" smtClean="0"/>
            </a:br>
            <a:endParaRPr lang="en-US" dirty="0"/>
          </a:p>
        </p:txBody>
      </p:sp>
      <p:sp>
        <p:nvSpPr>
          <p:cNvPr id="3" name="Content Placeholder 2"/>
          <p:cNvSpPr>
            <a:spLocks noGrp="1"/>
          </p:cNvSpPr>
          <p:nvPr>
            <p:ph idx="1"/>
          </p:nvPr>
        </p:nvSpPr>
        <p:spPr>
          <a:xfrm>
            <a:off x="677334" y="1648497"/>
            <a:ext cx="8596668" cy="4392866"/>
          </a:xfrm>
        </p:spPr>
        <p:txBody>
          <a:bodyPr>
            <a:normAutofit fontScale="85000" lnSpcReduction="10000"/>
          </a:bodyPr>
          <a:lstStyle/>
          <a:p>
            <a:r>
              <a:rPr lang="en-US" dirty="0" smtClean="0"/>
              <a:t>In closing, people dx with depression should not feel embarrassed or ashamed</a:t>
            </a:r>
          </a:p>
          <a:p>
            <a:endParaRPr lang="en-US" dirty="0" smtClean="0"/>
          </a:p>
          <a:p>
            <a:r>
              <a:rPr lang="en-US" dirty="0" smtClean="0"/>
              <a:t>If you or a loved one is suffering especially in these uncertain times during the pandemic, help is available, do not be uncomfortable, ask for help at your next office visit at Pine Street Family Practice. </a:t>
            </a:r>
          </a:p>
          <a:p>
            <a:endParaRPr lang="en-US" dirty="0"/>
          </a:p>
          <a:p>
            <a:r>
              <a:rPr lang="en-US" dirty="0" smtClean="0"/>
              <a:t>On line information is also available at: </a:t>
            </a:r>
          </a:p>
          <a:p>
            <a:r>
              <a:rPr lang="en-US" dirty="0" smtClean="0">
                <a:hlinkClick r:id="rId4"/>
              </a:rPr>
              <a:t>https</a:t>
            </a:r>
            <a:r>
              <a:rPr lang="en-US" dirty="0">
                <a:hlinkClick r:id="rId4"/>
              </a:rPr>
              <a:t>://</a:t>
            </a:r>
            <a:r>
              <a:rPr lang="en-US" dirty="0" smtClean="0">
                <a:hlinkClick r:id="rId4"/>
              </a:rPr>
              <a:t>www.psychiatry.org/patients-families/depression/what-is-depression</a:t>
            </a:r>
            <a:endParaRPr lang="en-US" dirty="0" smtClean="0"/>
          </a:p>
          <a:p>
            <a:r>
              <a:rPr lang="en-US" dirty="0">
                <a:hlinkClick r:id="rId5"/>
              </a:rPr>
              <a:t>https://</a:t>
            </a:r>
            <a:r>
              <a:rPr lang="en-US" dirty="0" smtClean="0">
                <a:hlinkClick r:id="rId5"/>
              </a:rPr>
              <a:t>www.psychiatry.org/patients-families/postpartum-depression</a:t>
            </a:r>
            <a:endParaRPr lang="en-US" dirty="0" smtClean="0"/>
          </a:p>
          <a:p>
            <a:r>
              <a:rPr lang="en-US" dirty="0">
                <a:hlinkClick r:id="rId6"/>
              </a:rPr>
              <a:t>https://</a:t>
            </a:r>
            <a:r>
              <a:rPr lang="en-US" dirty="0" smtClean="0">
                <a:hlinkClick r:id="rId6"/>
              </a:rPr>
              <a:t>www.samhsa.gov/find-help/national-helpline</a:t>
            </a:r>
            <a:endParaRPr lang="en-US" dirty="0" smtClean="0"/>
          </a:p>
          <a:p>
            <a:endParaRPr lang="en-US" dirty="0"/>
          </a:p>
          <a:p>
            <a:r>
              <a:rPr lang="en-US" dirty="0"/>
              <a:t>National Suicide Prevention </a:t>
            </a:r>
            <a:r>
              <a:rPr lang="en-US" dirty="0" smtClean="0"/>
              <a:t>Lifeline Hours</a:t>
            </a:r>
            <a:r>
              <a:rPr lang="en-US" dirty="0"/>
              <a:t>: Available 24 hours. Languages: English, </a:t>
            </a:r>
            <a:r>
              <a:rPr lang="en-US" dirty="0" smtClean="0"/>
              <a:t>Spanish</a:t>
            </a:r>
            <a:endParaRPr lang="en-US" dirty="0"/>
          </a:p>
          <a:p>
            <a:pPr marL="0" indent="0">
              <a:buNone/>
            </a:pPr>
            <a:r>
              <a:rPr lang="en-US" sz="4200" dirty="0"/>
              <a:t> </a:t>
            </a:r>
            <a:r>
              <a:rPr lang="en-US" sz="4200" dirty="0" smtClean="0"/>
              <a:t>              1-800-273-8255</a:t>
            </a:r>
            <a:endParaRPr lang="en-US" sz="4200" dirty="0"/>
          </a:p>
          <a:p>
            <a:endParaRPr lang="en-US" dirty="0" smtClean="0"/>
          </a:p>
          <a:p>
            <a:endParaRPr lang="en-US" dirty="0" smtClean="0"/>
          </a:p>
          <a:p>
            <a:endParaRPr lang="en-US" dirty="0" smtClean="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5919148"/>
      </p:ext>
    </p:extLst>
  </p:cSld>
  <p:clrMapOvr>
    <a:masterClrMapping/>
  </p:clrMapOvr>
  <mc:AlternateContent xmlns:mc="http://schemas.openxmlformats.org/markup-compatibility/2006" xmlns:p14="http://schemas.microsoft.com/office/powerpoint/2010/main">
    <mc:Choice Requires="p14">
      <p:transition spd="slow" p14:dur="2000" advTm="29623"/>
    </mc:Choice>
    <mc:Fallback xmlns="">
      <p:transition spd="slow" advTm="2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Depression </a:t>
            </a:r>
            <a:endParaRPr lang="en-US" dirty="0"/>
          </a:p>
        </p:txBody>
      </p:sp>
      <p:sp>
        <p:nvSpPr>
          <p:cNvPr id="3" name="Subtitle 2"/>
          <p:cNvSpPr>
            <a:spLocks noGrp="1"/>
          </p:cNvSpPr>
          <p:nvPr>
            <p:ph type="subTitle" idx="1"/>
          </p:nvPr>
        </p:nvSpPr>
        <p:spPr/>
        <p:txBody>
          <a:bodyPr/>
          <a:lstStyle/>
          <a:p>
            <a:r>
              <a:rPr lang="en-US" dirty="0" smtClean="0"/>
              <a:t>Maryanne Gallagher APN </a:t>
            </a:r>
          </a:p>
          <a:p>
            <a:r>
              <a:rPr lang="en-US" dirty="0" smtClean="0"/>
              <a:t>Pine Street Family Practice</a:t>
            </a:r>
            <a:endParaRPr lang="en-US" dirty="0"/>
          </a:p>
        </p:txBody>
      </p:sp>
      <p:sp>
        <p:nvSpPr>
          <p:cNvPr id="5" name="AutoShape 2" descr="Image result for images of anxiety"/>
          <p:cNvSpPr>
            <a:spLocks noChangeAspect="1" noChangeArrowheads="1"/>
          </p:cNvSpPr>
          <p:nvPr/>
        </p:nvSpPr>
        <p:spPr bwMode="auto">
          <a:xfrm>
            <a:off x="1354666" y="769937"/>
            <a:ext cx="2328691" cy="23286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Software might know if you're depressed - C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643" y="341572"/>
            <a:ext cx="3875512" cy="412592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3237870"/>
      </p:ext>
    </p:extLst>
  </p:cSld>
  <p:clrMapOvr>
    <a:masterClrMapping/>
  </p:clrMapOvr>
  <mc:AlternateContent xmlns:mc="http://schemas.openxmlformats.org/markup-compatibility/2006" xmlns:p14="http://schemas.microsoft.com/office/powerpoint/2010/main">
    <mc:Choice Requires="p14">
      <p:transition spd="slow" p14:dur="2000" advTm="1748"/>
    </mc:Choice>
    <mc:Fallback xmlns="">
      <p:transition spd="slow" advTm="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1319"/>
          </a:xfrm>
        </p:spPr>
        <p:txBody>
          <a:bodyPr/>
          <a:lstStyle/>
          <a:p>
            <a:r>
              <a:rPr lang="en-US" dirty="0" smtClean="0"/>
              <a:t>Facts </a:t>
            </a:r>
            <a:endParaRPr lang="en-US" dirty="0"/>
          </a:p>
        </p:txBody>
      </p:sp>
      <p:sp>
        <p:nvSpPr>
          <p:cNvPr id="3" name="Content Placeholder 2"/>
          <p:cNvSpPr>
            <a:spLocks noGrp="1"/>
          </p:cNvSpPr>
          <p:nvPr>
            <p:ph idx="1"/>
          </p:nvPr>
        </p:nvSpPr>
        <p:spPr>
          <a:xfrm>
            <a:off x="677334" y="1390919"/>
            <a:ext cx="8596668" cy="4650444"/>
          </a:xfrm>
        </p:spPr>
        <p:txBody>
          <a:bodyPr>
            <a:normAutofit fontScale="92500" lnSpcReduction="10000"/>
          </a:bodyPr>
          <a:lstStyle/>
          <a:p>
            <a:r>
              <a:rPr lang="en-US" dirty="0" smtClean="0"/>
              <a:t>In 2019</a:t>
            </a:r>
          </a:p>
          <a:p>
            <a:pPr lvl="1"/>
            <a:r>
              <a:rPr lang="en-US" dirty="0" smtClean="0"/>
              <a:t> </a:t>
            </a:r>
            <a:r>
              <a:rPr lang="en-US" dirty="0"/>
              <a:t>2.8% of adults experienced severe symptoms of </a:t>
            </a:r>
            <a:r>
              <a:rPr lang="en-US" dirty="0" smtClean="0"/>
              <a:t>depression</a:t>
            </a:r>
          </a:p>
          <a:p>
            <a:pPr lvl="1"/>
            <a:r>
              <a:rPr lang="en-US" dirty="0" smtClean="0"/>
              <a:t> </a:t>
            </a:r>
            <a:r>
              <a:rPr lang="en-US" dirty="0"/>
              <a:t>4.2% experienced moderate </a:t>
            </a:r>
            <a:r>
              <a:rPr lang="en-US" dirty="0" smtClean="0"/>
              <a:t>symptoms</a:t>
            </a:r>
          </a:p>
          <a:p>
            <a:pPr lvl="1"/>
            <a:r>
              <a:rPr lang="en-US" dirty="0"/>
              <a:t> </a:t>
            </a:r>
            <a:r>
              <a:rPr lang="en-US" dirty="0" smtClean="0"/>
              <a:t>11.5</a:t>
            </a:r>
            <a:r>
              <a:rPr lang="en-US" dirty="0"/>
              <a:t>% experienced mild </a:t>
            </a:r>
            <a:r>
              <a:rPr lang="en-US" dirty="0" smtClean="0"/>
              <a:t>symptoms</a:t>
            </a:r>
          </a:p>
          <a:p>
            <a:pPr lvl="1"/>
            <a:r>
              <a:rPr lang="en-US" dirty="0" smtClean="0"/>
              <a:t>The </a:t>
            </a:r>
            <a:r>
              <a:rPr lang="en-US" dirty="0"/>
              <a:t>highest among those aged 18–29 </a:t>
            </a:r>
            <a:r>
              <a:rPr lang="en-US" dirty="0" smtClean="0"/>
              <a:t>being 21.0%</a:t>
            </a:r>
          </a:p>
          <a:p>
            <a:pPr lvl="2"/>
            <a:r>
              <a:rPr lang="en-US" dirty="0" smtClean="0"/>
              <a:t>Ages </a:t>
            </a:r>
            <a:r>
              <a:rPr lang="en-US" dirty="0"/>
              <a:t>45–64  </a:t>
            </a:r>
            <a:r>
              <a:rPr lang="en-US" dirty="0" smtClean="0"/>
              <a:t>at 8.4% </a:t>
            </a:r>
          </a:p>
          <a:p>
            <a:pPr lvl="2"/>
            <a:r>
              <a:rPr lang="en-US" dirty="0" smtClean="0"/>
              <a:t>Ages 65 </a:t>
            </a:r>
            <a:r>
              <a:rPr lang="en-US" dirty="0"/>
              <a:t>and over </a:t>
            </a:r>
            <a:r>
              <a:rPr lang="en-US" dirty="0" smtClean="0"/>
              <a:t>at 18.4%</a:t>
            </a:r>
          </a:p>
          <a:p>
            <a:pPr lvl="2"/>
            <a:r>
              <a:rPr lang="en-US" dirty="0" smtClean="0"/>
              <a:t>Ages 30–44 at 16.8%</a:t>
            </a:r>
          </a:p>
          <a:p>
            <a:pPr lvl="1"/>
            <a:r>
              <a:rPr lang="en-US" dirty="0" smtClean="0"/>
              <a:t>However since the COVID 19 pandemic started there has been an increase of depression dx and symptoms by 30.9%</a:t>
            </a:r>
          </a:p>
          <a:p>
            <a:r>
              <a:rPr lang="en-US" dirty="0" smtClean="0"/>
              <a:t>Depression and COVID 19 </a:t>
            </a:r>
          </a:p>
          <a:p>
            <a:pPr lvl="1"/>
            <a:r>
              <a:rPr lang="en-US" dirty="0"/>
              <a:t>During </a:t>
            </a:r>
            <a:r>
              <a:rPr lang="en-US" dirty="0" smtClean="0"/>
              <a:t>June of </a:t>
            </a:r>
            <a:r>
              <a:rPr lang="en-US" dirty="0"/>
              <a:t>2020, U.S. adults reported considerably elevated adverse mental health conditions associated with COVID-19. Younger adults, racial/ethnic minorities, essential workers, and unpaid adult caregivers reported having experienced </a:t>
            </a:r>
            <a:r>
              <a:rPr lang="en-US" dirty="0" smtClean="0"/>
              <a:t>worsening mental </a:t>
            </a:r>
            <a:r>
              <a:rPr lang="en-US" dirty="0"/>
              <a:t>health </a:t>
            </a:r>
            <a:r>
              <a:rPr lang="en-US" dirty="0" smtClean="0"/>
              <a:t>symptoms and outcomes</a:t>
            </a:r>
            <a:r>
              <a:rPr lang="en-US" dirty="0"/>
              <a:t> </a:t>
            </a:r>
            <a:r>
              <a:rPr lang="en-US" dirty="0" smtClean="0"/>
              <a:t>with </a:t>
            </a:r>
            <a:r>
              <a:rPr lang="en-US" dirty="0"/>
              <a:t>increased substance use, and elevated suicidal ideation</a:t>
            </a:r>
            <a:r>
              <a:rPr lang="en-US" dirty="0" smtClean="0"/>
              <a:t>.</a:t>
            </a:r>
            <a:endParaRPr lang="en-US" dirty="0"/>
          </a:p>
        </p:txBody>
      </p:sp>
      <p:pic>
        <p:nvPicPr>
          <p:cNvPr id="6146" name="Picture 2" descr="What is depression? - Helen M. Farrell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2904" y="263680"/>
            <a:ext cx="3148766" cy="1771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47786" y="6096000"/>
            <a:ext cx="2009104" cy="369332"/>
          </a:xfrm>
          <a:prstGeom prst="rect">
            <a:avLst/>
          </a:prstGeom>
          <a:noFill/>
        </p:spPr>
        <p:txBody>
          <a:bodyPr wrap="square" rtlCol="0">
            <a:spAutoFit/>
          </a:bodyPr>
          <a:lstStyle/>
          <a:p>
            <a:r>
              <a:rPr lang="en-US" dirty="0" smtClean="0"/>
              <a:t> CDC, 2020</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0884981"/>
      </p:ext>
    </p:extLst>
  </p:cSld>
  <p:clrMapOvr>
    <a:masterClrMapping/>
  </p:clrMapOvr>
  <mc:AlternateContent xmlns:mc="http://schemas.openxmlformats.org/markup-compatibility/2006" xmlns:p14="http://schemas.microsoft.com/office/powerpoint/2010/main">
    <mc:Choice Requires="p14">
      <p:transition spd="slow" p14:dur="2000" advTm="95099"/>
    </mc:Choice>
    <mc:Fallback xmlns="">
      <p:transition spd="slow" advTm="9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4474215" cy="1320800"/>
          </a:xfrm>
        </p:spPr>
        <p:txBody>
          <a:bodyPr/>
          <a:lstStyle/>
          <a:p>
            <a:r>
              <a:rPr lang="en-US" dirty="0" smtClean="0"/>
              <a:t>What is Depression?</a:t>
            </a:r>
            <a:endParaRPr lang="en-US" dirty="0"/>
          </a:p>
        </p:txBody>
      </p:sp>
      <p:sp>
        <p:nvSpPr>
          <p:cNvPr id="3" name="Content Placeholder 2"/>
          <p:cNvSpPr>
            <a:spLocks noGrp="1"/>
          </p:cNvSpPr>
          <p:nvPr>
            <p:ph idx="1"/>
          </p:nvPr>
        </p:nvSpPr>
        <p:spPr>
          <a:xfrm>
            <a:off x="677334" y="1661375"/>
            <a:ext cx="8596668" cy="4379987"/>
          </a:xfrm>
        </p:spPr>
        <p:txBody>
          <a:bodyPr>
            <a:normAutofit/>
          </a:bodyPr>
          <a:lstStyle/>
          <a:p>
            <a:pPr marL="0" indent="0">
              <a:buNone/>
            </a:pPr>
            <a:endParaRPr lang="en-US" dirty="0" smtClean="0"/>
          </a:p>
          <a:p>
            <a:pPr marL="0" indent="0">
              <a:buNone/>
            </a:pPr>
            <a:r>
              <a:rPr lang="en-US" dirty="0"/>
              <a:t>Depression </a:t>
            </a:r>
            <a:r>
              <a:rPr lang="en-US" dirty="0" smtClean="0"/>
              <a:t>also considered a major </a:t>
            </a:r>
            <a:r>
              <a:rPr lang="en-US" dirty="0"/>
              <a:t>depressive </a:t>
            </a:r>
            <a:r>
              <a:rPr lang="en-US" dirty="0" smtClean="0"/>
              <a:t>disorder </a:t>
            </a:r>
            <a:r>
              <a:rPr lang="en-US" dirty="0"/>
              <a:t>is a common and serious medical illness that negatively affects how you feel, the way you think and how you act. Fortunately, it is also treatable. </a:t>
            </a:r>
            <a:endParaRPr lang="en-US" dirty="0" smtClean="0"/>
          </a:p>
          <a:p>
            <a:pPr marL="0" indent="0">
              <a:buNone/>
            </a:pPr>
            <a:endParaRPr lang="en-US" dirty="0"/>
          </a:p>
          <a:p>
            <a:pPr marL="0" indent="0">
              <a:buNone/>
            </a:pPr>
            <a:r>
              <a:rPr lang="en-US" dirty="0" smtClean="0"/>
              <a:t>Depression </a:t>
            </a:r>
            <a:r>
              <a:rPr lang="en-US" dirty="0"/>
              <a:t>causes feelings of sadness and/or a loss of interest in activities you once enjoyed. It can lead to a variety of emotional and physical problems and can decrease your ability to function at work and at home.</a:t>
            </a:r>
            <a:endParaRPr lang="en-US" dirty="0" smtClean="0"/>
          </a:p>
          <a:p>
            <a:endParaRPr lang="en-US" dirty="0" smtClean="0"/>
          </a:p>
          <a:p>
            <a:pPr marL="0" indent="0">
              <a:buNone/>
            </a:pPr>
            <a:r>
              <a:rPr lang="en-US" dirty="0" smtClean="0"/>
              <a:t>Depression is different from feeling sad or grieving. </a:t>
            </a:r>
            <a:r>
              <a:rPr lang="en-US" dirty="0"/>
              <a:t>The death of a loved one, loss of a </a:t>
            </a:r>
            <a:r>
              <a:rPr lang="en-US" dirty="0" smtClean="0"/>
              <a:t>job, a new onset of a chronic illness, or </a:t>
            </a:r>
            <a:r>
              <a:rPr lang="en-US" dirty="0"/>
              <a:t>the ending of a relationship are difficult experiences for a person to </a:t>
            </a:r>
            <a:r>
              <a:rPr lang="en-US" dirty="0" smtClean="0"/>
              <a:t>undergo; it is common </a:t>
            </a:r>
            <a:r>
              <a:rPr lang="en-US" dirty="0"/>
              <a:t>for feelings of sadness or grief to develop in response to </a:t>
            </a:r>
            <a:r>
              <a:rPr lang="en-US" dirty="0" smtClean="0"/>
              <a:t>these situation. </a:t>
            </a:r>
          </a:p>
          <a:p>
            <a:pPr marL="0" indent="0">
              <a:buNone/>
            </a:pPr>
            <a:endParaRPr lang="en-US" dirty="0"/>
          </a:p>
        </p:txBody>
      </p:sp>
      <p:sp>
        <p:nvSpPr>
          <p:cNvPr id="5" name="TextBox 4"/>
          <p:cNvSpPr txBox="1"/>
          <p:nvPr/>
        </p:nvSpPr>
        <p:spPr>
          <a:xfrm>
            <a:off x="8538693" y="6041362"/>
            <a:ext cx="1815921" cy="369332"/>
          </a:xfrm>
          <a:prstGeom prst="rect">
            <a:avLst/>
          </a:prstGeom>
          <a:noFill/>
        </p:spPr>
        <p:txBody>
          <a:bodyPr wrap="square" rtlCol="0">
            <a:spAutoFit/>
          </a:bodyPr>
          <a:lstStyle/>
          <a:p>
            <a:endParaRPr lang="en-US" dirty="0"/>
          </a:p>
        </p:txBody>
      </p:sp>
      <p:sp>
        <p:nvSpPr>
          <p:cNvPr id="6" name="TextBox 5"/>
          <p:cNvSpPr txBox="1"/>
          <p:nvPr/>
        </p:nvSpPr>
        <p:spPr>
          <a:xfrm>
            <a:off x="9028090" y="6096000"/>
            <a:ext cx="1880316" cy="369332"/>
          </a:xfrm>
          <a:prstGeom prst="rect">
            <a:avLst/>
          </a:prstGeom>
          <a:noFill/>
        </p:spPr>
        <p:txBody>
          <a:bodyPr wrap="square" rtlCol="0">
            <a:spAutoFit/>
          </a:bodyPr>
          <a:lstStyle/>
          <a:p>
            <a:r>
              <a:rPr lang="en-US" dirty="0" smtClean="0"/>
              <a:t>APA, 2020</a:t>
            </a:r>
          </a:p>
        </p:txBody>
      </p:sp>
      <p:pic>
        <p:nvPicPr>
          <p:cNvPr id="10" name="Picture 2" descr="What to Do When You're Too Depressed to Work | Real He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256" y="126032"/>
            <a:ext cx="2356834" cy="1765352"/>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6753587"/>
      </p:ext>
    </p:extLst>
  </p:cSld>
  <p:clrMapOvr>
    <a:masterClrMapping/>
  </p:clrMapOvr>
  <mc:AlternateContent xmlns:mc="http://schemas.openxmlformats.org/markup-compatibility/2006" xmlns:p14="http://schemas.microsoft.com/office/powerpoint/2010/main">
    <mc:Choice Requires="p14">
      <p:transition spd="slow" p14:dur="2000" advTm="56012"/>
    </mc:Choice>
    <mc:Fallback xmlns="">
      <p:transition spd="slow" advTm="5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 versus Grief</a:t>
            </a:r>
            <a:endParaRPr lang="en-US" dirty="0"/>
          </a:p>
        </p:txBody>
      </p:sp>
      <p:sp>
        <p:nvSpPr>
          <p:cNvPr id="3" name="Content Placeholder 2"/>
          <p:cNvSpPr>
            <a:spLocks noGrp="1"/>
          </p:cNvSpPr>
          <p:nvPr>
            <p:ph idx="1"/>
          </p:nvPr>
        </p:nvSpPr>
        <p:spPr/>
        <p:txBody>
          <a:bodyPr>
            <a:normAutofit lnSpcReduction="10000"/>
          </a:bodyPr>
          <a:lstStyle/>
          <a:p>
            <a:r>
              <a:rPr lang="en-US" i="1" dirty="0"/>
              <a:t>In grief, painful feelings </a:t>
            </a:r>
            <a:r>
              <a:rPr lang="en-US" i="1" dirty="0" smtClean="0"/>
              <a:t>can come </a:t>
            </a:r>
            <a:r>
              <a:rPr lang="en-US" i="1" dirty="0"/>
              <a:t>in waves, often intermixed with positive memories of the </a:t>
            </a:r>
            <a:r>
              <a:rPr lang="en-US" i="1" dirty="0" smtClean="0"/>
              <a:t>decease.</a:t>
            </a:r>
          </a:p>
          <a:p>
            <a:r>
              <a:rPr lang="en-US" b="1" dirty="0" smtClean="0">
                <a:solidFill>
                  <a:srgbClr val="FF0000"/>
                </a:solidFill>
              </a:rPr>
              <a:t>In </a:t>
            </a:r>
            <a:r>
              <a:rPr lang="en-US" b="1" dirty="0">
                <a:solidFill>
                  <a:srgbClr val="FF0000"/>
                </a:solidFill>
              </a:rPr>
              <a:t>major depression, mood and/or interest (pleasure) are decreased for most of two </a:t>
            </a:r>
            <a:r>
              <a:rPr lang="en-US" b="1" dirty="0" smtClean="0">
                <a:solidFill>
                  <a:srgbClr val="FF0000"/>
                </a:solidFill>
              </a:rPr>
              <a:t>weeks</a:t>
            </a:r>
            <a:endParaRPr lang="en-US" b="1" dirty="0">
              <a:solidFill>
                <a:srgbClr val="FF0000"/>
              </a:solidFill>
            </a:endParaRPr>
          </a:p>
          <a:p>
            <a:r>
              <a:rPr lang="en-US" i="1" dirty="0"/>
              <a:t>In grief, self-esteem </a:t>
            </a:r>
            <a:r>
              <a:rPr lang="en-US" i="1" dirty="0" smtClean="0"/>
              <a:t>can usually be maintained</a:t>
            </a:r>
          </a:p>
          <a:p>
            <a:r>
              <a:rPr lang="en-US" dirty="0" smtClean="0"/>
              <a:t> </a:t>
            </a:r>
            <a:r>
              <a:rPr lang="en-US" b="1" dirty="0">
                <a:solidFill>
                  <a:srgbClr val="FF0000"/>
                </a:solidFill>
              </a:rPr>
              <a:t>In major depression, feelings of worthlessness and self-loathing are </a:t>
            </a:r>
            <a:r>
              <a:rPr lang="en-US" b="1" dirty="0" smtClean="0">
                <a:solidFill>
                  <a:srgbClr val="FF0000"/>
                </a:solidFill>
              </a:rPr>
              <a:t>common</a:t>
            </a:r>
            <a:endParaRPr lang="en-US" dirty="0"/>
          </a:p>
          <a:p>
            <a:r>
              <a:rPr lang="en-US" i="1" dirty="0"/>
              <a:t>In grief, thoughts of death may surface when thinking of </a:t>
            </a:r>
            <a:r>
              <a:rPr lang="en-US" i="1" dirty="0" smtClean="0"/>
              <a:t>joining </a:t>
            </a:r>
            <a:r>
              <a:rPr lang="en-US" i="1" dirty="0"/>
              <a:t>the deceased loved </a:t>
            </a:r>
            <a:r>
              <a:rPr lang="en-US" i="1" dirty="0" smtClean="0"/>
              <a:t>one</a:t>
            </a:r>
          </a:p>
          <a:p>
            <a:r>
              <a:rPr lang="en-US" b="1" dirty="0" smtClean="0">
                <a:solidFill>
                  <a:srgbClr val="FF0000"/>
                </a:solidFill>
              </a:rPr>
              <a:t>In major depression, thoughts can focus on suicide and plans due to feelings of worthlessness or undeserving of living or being unable to cope with the pain of depression</a:t>
            </a:r>
            <a:endParaRPr lang="en-US" b="1" dirty="0">
              <a:solidFill>
                <a:srgbClr val="FF0000"/>
              </a:solidFil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9178001"/>
      </p:ext>
    </p:extLst>
  </p:cSld>
  <p:clrMapOvr>
    <a:masterClrMapping/>
  </p:clrMapOvr>
  <mc:AlternateContent xmlns:mc="http://schemas.openxmlformats.org/markup-compatibility/2006" xmlns:p14="http://schemas.microsoft.com/office/powerpoint/2010/main">
    <mc:Choice Requires="p14">
      <p:transition spd="slow" p14:dur="2000" advTm="45064"/>
    </mc:Choice>
    <mc:Fallback xmlns="">
      <p:transition spd="slow" advTm="4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types of Depression </a:t>
            </a:r>
            <a:endParaRPr lang="en-US" dirty="0"/>
          </a:p>
        </p:txBody>
      </p:sp>
      <p:sp>
        <p:nvSpPr>
          <p:cNvPr id="3" name="Content Placeholder 2"/>
          <p:cNvSpPr>
            <a:spLocks noGrp="1"/>
          </p:cNvSpPr>
          <p:nvPr>
            <p:ph idx="1"/>
          </p:nvPr>
        </p:nvSpPr>
        <p:spPr>
          <a:xfrm>
            <a:off x="677334" y="1519707"/>
            <a:ext cx="8596668" cy="4971245"/>
          </a:xfrm>
        </p:spPr>
        <p:txBody>
          <a:bodyPr>
            <a:normAutofit fontScale="85000" lnSpcReduction="20000"/>
          </a:bodyPr>
          <a:lstStyle/>
          <a:p>
            <a:r>
              <a:rPr lang="en-US" dirty="0" smtClean="0"/>
              <a:t>Post partum depression also known as Peripartum depression </a:t>
            </a:r>
          </a:p>
          <a:p>
            <a:pPr lvl="1"/>
            <a:r>
              <a:rPr lang="en-US" dirty="0" smtClean="0"/>
              <a:t>A treatable </a:t>
            </a:r>
            <a:r>
              <a:rPr lang="en-US" dirty="0"/>
              <a:t>medical illness involving feelings of extreme </a:t>
            </a:r>
            <a:r>
              <a:rPr lang="en-US" dirty="0" smtClean="0"/>
              <a:t>sadness</a:t>
            </a:r>
            <a:r>
              <a:rPr lang="en-US" dirty="0"/>
              <a:t> </a:t>
            </a:r>
            <a:r>
              <a:rPr lang="en-US" dirty="0" smtClean="0"/>
              <a:t>with changes </a:t>
            </a:r>
            <a:r>
              <a:rPr lang="en-US" dirty="0"/>
              <a:t>in energy, sleep, and </a:t>
            </a:r>
            <a:r>
              <a:rPr lang="en-US" dirty="0" smtClean="0"/>
              <a:t>appetite</a:t>
            </a:r>
            <a:r>
              <a:rPr lang="en-US" dirty="0"/>
              <a:t> </a:t>
            </a:r>
            <a:r>
              <a:rPr lang="en-US" dirty="0" smtClean="0"/>
              <a:t>which </a:t>
            </a:r>
            <a:r>
              <a:rPr lang="en-US" dirty="0"/>
              <a:t>carries risks for the mother and child. </a:t>
            </a:r>
          </a:p>
          <a:p>
            <a:pPr lvl="1"/>
            <a:r>
              <a:rPr lang="en-US" dirty="0" smtClean="0"/>
              <a:t>This can occur during </a:t>
            </a:r>
            <a:r>
              <a:rPr lang="en-US" dirty="0"/>
              <a:t>pregnancy or following </a:t>
            </a:r>
            <a:r>
              <a:rPr lang="en-US" dirty="0" smtClean="0"/>
              <a:t>childbirth, showing </a:t>
            </a:r>
            <a:r>
              <a:rPr lang="en-US" dirty="0"/>
              <a:t>more than one in nine new mothers </a:t>
            </a:r>
            <a:r>
              <a:rPr lang="en-US" dirty="0" smtClean="0"/>
              <a:t>can be affected</a:t>
            </a:r>
            <a:endParaRPr lang="en-US" dirty="0"/>
          </a:p>
          <a:p>
            <a:r>
              <a:rPr lang="en-US" dirty="0" smtClean="0"/>
              <a:t>Seasonal Depression or Seasonal Affective Disorder (SAD)</a:t>
            </a:r>
          </a:p>
          <a:p>
            <a:pPr lvl="1"/>
            <a:r>
              <a:rPr lang="en-US" dirty="0" smtClean="0"/>
              <a:t>This disorder can involve </a:t>
            </a:r>
            <a:r>
              <a:rPr lang="en-US" dirty="0"/>
              <a:t>mood changes and symptoms similar to </a:t>
            </a:r>
            <a:r>
              <a:rPr lang="en-US" dirty="0" smtClean="0"/>
              <a:t>depression, symptoms </a:t>
            </a:r>
            <a:r>
              <a:rPr lang="en-US" dirty="0"/>
              <a:t>usually occur during the fall and winter months when there is less sunlight and usually improve </a:t>
            </a:r>
            <a:r>
              <a:rPr lang="en-US" dirty="0" smtClean="0"/>
              <a:t>with season changes</a:t>
            </a:r>
          </a:p>
          <a:p>
            <a:pPr lvl="2"/>
            <a:r>
              <a:rPr lang="en-US" dirty="0" smtClean="0"/>
              <a:t>The most difficult time of the year is </a:t>
            </a:r>
            <a:r>
              <a:rPr lang="en-US" dirty="0"/>
              <a:t>January and </a:t>
            </a:r>
            <a:r>
              <a:rPr lang="en-US" dirty="0" smtClean="0"/>
              <a:t>February</a:t>
            </a:r>
            <a:endParaRPr lang="en-US" dirty="0"/>
          </a:p>
          <a:p>
            <a:r>
              <a:rPr lang="en-US" dirty="0" smtClean="0"/>
              <a:t>Premenstrual Dysphoric </a:t>
            </a:r>
            <a:r>
              <a:rPr lang="en-US" dirty="0"/>
              <a:t>D</a:t>
            </a:r>
            <a:r>
              <a:rPr lang="en-US" dirty="0" smtClean="0"/>
              <a:t>epression (PMDD)</a:t>
            </a:r>
          </a:p>
          <a:p>
            <a:pPr lvl="1"/>
            <a:r>
              <a:rPr lang="en-US" dirty="0"/>
              <a:t> A woman with PMDD has severe symptoms of depression, irritability, and tension about a week before menstruation </a:t>
            </a:r>
            <a:r>
              <a:rPr lang="en-US" dirty="0" smtClean="0"/>
              <a:t>begins and usually ends with onset of menses</a:t>
            </a:r>
          </a:p>
          <a:p>
            <a:r>
              <a:rPr lang="en-US" dirty="0" smtClean="0"/>
              <a:t>Disruptive Mood Dysregulation </a:t>
            </a:r>
            <a:r>
              <a:rPr lang="en-US" dirty="0"/>
              <a:t>D</a:t>
            </a:r>
            <a:r>
              <a:rPr lang="en-US" dirty="0" smtClean="0"/>
              <a:t>isorder </a:t>
            </a:r>
          </a:p>
          <a:p>
            <a:pPr lvl="1"/>
            <a:r>
              <a:rPr lang="en-US" dirty="0"/>
              <a:t>is a condition that occurs in children and youth ages 6 to </a:t>
            </a:r>
            <a:r>
              <a:rPr lang="en-US" dirty="0" smtClean="0"/>
              <a:t>18</a:t>
            </a:r>
          </a:p>
          <a:p>
            <a:pPr lvl="1"/>
            <a:r>
              <a:rPr lang="en-US" dirty="0" smtClean="0"/>
              <a:t>It </a:t>
            </a:r>
            <a:r>
              <a:rPr lang="en-US" dirty="0"/>
              <a:t>involves a chronic and severe irritability resulting in severe and frequent temper </a:t>
            </a:r>
            <a:r>
              <a:rPr lang="en-US" dirty="0" smtClean="0"/>
              <a:t>outbursts</a:t>
            </a:r>
            <a:endParaRPr lang="en-US" dirty="0"/>
          </a:p>
          <a:p>
            <a:r>
              <a:rPr lang="en-US" dirty="0" smtClean="0"/>
              <a:t>Bipolar Depression </a:t>
            </a:r>
          </a:p>
          <a:p>
            <a:pPr lvl="1"/>
            <a:r>
              <a:rPr lang="en-US" dirty="0" smtClean="0"/>
              <a:t>formerly </a:t>
            </a:r>
            <a:r>
              <a:rPr lang="en-US" dirty="0"/>
              <a:t>called manic </a:t>
            </a:r>
            <a:r>
              <a:rPr lang="en-US" b="1" dirty="0"/>
              <a:t>depression</a:t>
            </a:r>
            <a:r>
              <a:rPr lang="en-US" dirty="0"/>
              <a:t>, is a mental health condition that causes extreme mood swings that include emotional highs (mania or hypomania) and lows (</a:t>
            </a:r>
            <a:r>
              <a:rPr lang="en-US" b="1" dirty="0"/>
              <a:t>depression</a:t>
            </a:r>
            <a:r>
              <a:rPr lang="en-US" dirty="0" smtClean="0"/>
              <a:t>)</a:t>
            </a:r>
          </a:p>
          <a:p>
            <a:pPr marL="0" indent="0">
              <a:buNone/>
            </a:pPr>
            <a:endParaRPr lang="en-US" dirty="0"/>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9095200"/>
      </p:ext>
    </p:extLst>
  </p:cSld>
  <p:clrMapOvr>
    <a:masterClrMapping/>
  </p:clrMapOvr>
  <mc:AlternateContent xmlns:mc="http://schemas.openxmlformats.org/markup-compatibility/2006" xmlns:p14="http://schemas.microsoft.com/office/powerpoint/2010/main">
    <mc:Choice Requires="p14">
      <p:transition spd="slow" p14:dur="2000" advTm="103850"/>
    </mc:Choice>
    <mc:Fallback xmlns="">
      <p:transition spd="slow" advTm="10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 and Symptoms</a:t>
            </a:r>
            <a:endParaRPr lang="en-US" dirty="0"/>
          </a:p>
        </p:txBody>
      </p:sp>
      <p:sp>
        <p:nvSpPr>
          <p:cNvPr id="3" name="Content Placeholder 2"/>
          <p:cNvSpPr>
            <a:spLocks noGrp="1"/>
          </p:cNvSpPr>
          <p:nvPr>
            <p:ph sz="half" idx="1"/>
          </p:nvPr>
        </p:nvSpPr>
        <p:spPr/>
        <p:txBody>
          <a:bodyPr>
            <a:normAutofit/>
          </a:bodyPr>
          <a:lstStyle/>
          <a:p>
            <a:pPr marL="0" indent="0">
              <a:buNone/>
            </a:pPr>
            <a:r>
              <a:rPr lang="en-US" i="1" u="sng" dirty="0" smtClean="0">
                <a:solidFill>
                  <a:srgbClr val="FF0000"/>
                </a:solidFill>
              </a:rPr>
              <a:t>Emotional</a:t>
            </a:r>
            <a:r>
              <a:rPr lang="en-US" dirty="0" smtClean="0"/>
              <a:t> symptoms include:</a:t>
            </a:r>
          </a:p>
          <a:p>
            <a:r>
              <a:rPr lang="en-US" dirty="0" smtClean="0"/>
              <a:t>Feeling sad and having a depressed mood</a:t>
            </a:r>
            <a:endParaRPr lang="en-US" dirty="0"/>
          </a:p>
          <a:p>
            <a:r>
              <a:rPr lang="en-US" dirty="0" smtClean="0"/>
              <a:t>Loss of interest in activities/pleasure </a:t>
            </a:r>
            <a:endParaRPr lang="en-US" dirty="0"/>
          </a:p>
          <a:p>
            <a:r>
              <a:rPr lang="en-US" dirty="0" smtClean="0"/>
              <a:t>Feeling worthless or guilty </a:t>
            </a:r>
            <a:endParaRPr lang="en-US" dirty="0"/>
          </a:p>
          <a:p>
            <a:r>
              <a:rPr lang="en-US" dirty="0" smtClean="0"/>
              <a:t>Thoughts of death or suicide</a:t>
            </a:r>
            <a:endParaRPr lang="en-US" dirty="0"/>
          </a:p>
          <a:p>
            <a:pPr marL="0" indent="0">
              <a:buNone/>
            </a:pPr>
            <a:endParaRPr lang="en-US" dirty="0"/>
          </a:p>
        </p:txBody>
      </p:sp>
      <p:sp>
        <p:nvSpPr>
          <p:cNvPr id="4" name="Content Placeholder 3"/>
          <p:cNvSpPr>
            <a:spLocks noGrp="1"/>
          </p:cNvSpPr>
          <p:nvPr>
            <p:ph sz="half" idx="2"/>
          </p:nvPr>
        </p:nvSpPr>
        <p:spPr>
          <a:xfrm>
            <a:off x="5089970" y="1571224"/>
            <a:ext cx="4184034" cy="3103808"/>
          </a:xfrm>
        </p:spPr>
        <p:txBody>
          <a:bodyPr>
            <a:normAutofit/>
          </a:bodyPr>
          <a:lstStyle/>
          <a:p>
            <a:pPr marL="0" indent="0">
              <a:buNone/>
            </a:pPr>
            <a:r>
              <a:rPr lang="en-US" i="1" u="sng" dirty="0" smtClean="0">
                <a:solidFill>
                  <a:srgbClr val="FF0000"/>
                </a:solidFill>
              </a:rPr>
              <a:t>Physical</a:t>
            </a:r>
            <a:r>
              <a:rPr lang="en-US" dirty="0" smtClean="0"/>
              <a:t> symptoms include:</a:t>
            </a:r>
          </a:p>
          <a:p>
            <a:r>
              <a:rPr lang="en-US" dirty="0" smtClean="0"/>
              <a:t>Loss of energy, no energy or fatigue</a:t>
            </a:r>
            <a:endParaRPr lang="en-US" dirty="0"/>
          </a:p>
          <a:p>
            <a:r>
              <a:rPr lang="en-US" dirty="0" smtClean="0"/>
              <a:t>Lack of sleep, insomnia or too much sleep</a:t>
            </a:r>
          </a:p>
          <a:p>
            <a:r>
              <a:rPr lang="en-US" dirty="0" smtClean="0"/>
              <a:t>Headaches, muscle aches </a:t>
            </a:r>
            <a:endParaRPr lang="en-US" dirty="0"/>
          </a:p>
          <a:p>
            <a:r>
              <a:rPr lang="en-US" dirty="0" smtClean="0"/>
              <a:t>Changes in appetite, weight gain/loss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250" y="10191702"/>
            <a:ext cx="2333625" cy="2360660"/>
          </a:xfrm>
          <a:prstGeom prst="rect">
            <a:avLst/>
          </a:prstGeom>
        </p:spPr>
      </p:pic>
      <p:pic>
        <p:nvPicPr>
          <p:cNvPr id="5122" name="Picture 2" descr="What is depression? Types, symptoms, causes, diagnosis, and treatment -  Insi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269" y="4675031"/>
            <a:ext cx="2362200" cy="203056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487818"/>
      </p:ext>
    </p:extLst>
  </p:cSld>
  <p:clrMapOvr>
    <a:masterClrMapping/>
  </p:clrMapOvr>
  <mc:AlternateContent xmlns:mc="http://schemas.openxmlformats.org/markup-compatibility/2006" xmlns:p14="http://schemas.microsoft.com/office/powerpoint/2010/main">
    <mc:Choice Requires="p14">
      <p:transition spd="slow" p14:dur="2000" advTm="39279"/>
    </mc:Choice>
    <mc:Fallback xmlns="">
      <p:transition spd="slow" advTm="39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3" name="Content Placeholder 2"/>
          <p:cNvSpPr>
            <a:spLocks noGrp="1"/>
          </p:cNvSpPr>
          <p:nvPr>
            <p:ph idx="1"/>
          </p:nvPr>
        </p:nvSpPr>
        <p:spPr>
          <a:xfrm>
            <a:off x="677334" y="2160589"/>
            <a:ext cx="8596668" cy="4240211"/>
          </a:xfrm>
        </p:spPr>
        <p:txBody>
          <a:bodyPr>
            <a:normAutofit lnSpcReduction="10000"/>
          </a:bodyPr>
          <a:lstStyle/>
          <a:p>
            <a:r>
              <a:rPr lang="en-US" sz="2800" dirty="0" smtClean="0"/>
              <a:t>Behavioral changes </a:t>
            </a:r>
            <a:r>
              <a:rPr lang="en-US" sz="2800" dirty="0"/>
              <a:t>in </a:t>
            </a:r>
            <a:r>
              <a:rPr lang="en-US" sz="2800" dirty="0" smtClean="0"/>
              <a:t>childhood and sometimes in adulthood</a:t>
            </a:r>
            <a:endParaRPr lang="en-US" sz="2800" dirty="0"/>
          </a:p>
          <a:p>
            <a:r>
              <a:rPr lang="en-US" sz="2800" dirty="0"/>
              <a:t>Being female</a:t>
            </a:r>
          </a:p>
          <a:p>
            <a:r>
              <a:rPr lang="en-US" sz="2800" dirty="0"/>
              <a:t>Having few </a:t>
            </a:r>
            <a:r>
              <a:rPr lang="en-US" sz="2800" dirty="0" smtClean="0"/>
              <a:t>resources</a:t>
            </a:r>
            <a:endParaRPr lang="en-US" sz="2800" dirty="0"/>
          </a:p>
          <a:p>
            <a:r>
              <a:rPr lang="en-US" sz="2800" dirty="0"/>
              <a:t>Exposure to stressful life events in childhood and adulthood</a:t>
            </a:r>
          </a:p>
          <a:p>
            <a:r>
              <a:rPr lang="en-US" sz="2800" dirty="0" smtClean="0"/>
              <a:t>Genetic predisposition from </a:t>
            </a:r>
            <a:r>
              <a:rPr lang="en-US" sz="2800" dirty="0"/>
              <a:t>close biological </a:t>
            </a:r>
            <a:r>
              <a:rPr lang="en-US" sz="2800" dirty="0" smtClean="0"/>
              <a:t>relatives</a:t>
            </a:r>
          </a:p>
          <a:p>
            <a:r>
              <a:rPr lang="en-US" sz="2800" dirty="0" smtClean="0"/>
              <a:t> </a:t>
            </a:r>
            <a:r>
              <a:rPr lang="en-US" sz="2800" dirty="0"/>
              <a:t>H</a:t>
            </a:r>
            <a:r>
              <a:rPr lang="en-US" sz="2800" dirty="0" smtClean="0"/>
              <a:t>ealth issues such as diabetes, heart disease</a:t>
            </a:r>
          </a:p>
          <a:p>
            <a:endParaRPr lang="en-US" sz="2800" dirty="0" smtClean="0"/>
          </a:p>
          <a:p>
            <a:endParaRPr lang="en-US" sz="2800" dirty="0" smtClean="0"/>
          </a:p>
          <a:p>
            <a:endParaRPr lang="en-US" sz="2800" dirty="0"/>
          </a:p>
        </p:txBody>
      </p:sp>
      <p:sp>
        <p:nvSpPr>
          <p:cNvPr id="4" name="TextBox 3"/>
          <p:cNvSpPr txBox="1"/>
          <p:nvPr/>
        </p:nvSpPr>
        <p:spPr>
          <a:xfrm>
            <a:off x="9890975" y="6259132"/>
            <a:ext cx="1635617" cy="646331"/>
          </a:xfrm>
          <a:prstGeom prst="rect">
            <a:avLst/>
          </a:prstGeom>
          <a:noFill/>
        </p:spPr>
        <p:txBody>
          <a:bodyPr wrap="square" rtlCol="0">
            <a:spAutoFit/>
          </a:bodyPr>
          <a:lstStyle/>
          <a:p>
            <a:pPr lvl="1"/>
            <a:r>
              <a:rPr lang="en-US" dirty="0" smtClean="0"/>
              <a:t>NIMH, 2020</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9082967"/>
      </p:ext>
    </p:extLst>
  </p:cSld>
  <p:clrMapOvr>
    <a:masterClrMapping/>
  </p:clrMapOvr>
  <mc:AlternateContent xmlns:mc="http://schemas.openxmlformats.org/markup-compatibility/2006" xmlns:p14="http://schemas.microsoft.com/office/powerpoint/2010/main">
    <mc:Choice Requires="p14">
      <p:transition spd="slow" p14:dur="2000" advTm="28389"/>
    </mc:Choice>
    <mc:Fallback xmlns="">
      <p:transition spd="slow" advTm="2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a:t>
            </a:r>
            <a:endParaRPr lang="en-US" dirty="0"/>
          </a:p>
        </p:txBody>
      </p:sp>
      <p:pic>
        <p:nvPicPr>
          <p:cNvPr id="5" name="Content Placeholder 4"/>
          <p:cNvPicPr>
            <a:picLocks noGrp="1" noChangeAspect="1"/>
          </p:cNvPicPr>
          <p:nvPr>
            <p:ph idx="1"/>
          </p:nvPr>
        </p:nvPicPr>
        <p:blipFill>
          <a:blip r:embed="rId4"/>
          <a:stretch>
            <a:fillRect/>
          </a:stretch>
        </p:blipFill>
        <p:spPr>
          <a:xfrm>
            <a:off x="2064941" y="2160588"/>
            <a:ext cx="5822155" cy="388143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9964478"/>
      </p:ext>
    </p:extLst>
  </p:cSld>
  <p:clrMapOvr>
    <a:masterClrMapping/>
  </p:clrMapOvr>
  <mc:AlternateContent xmlns:mc="http://schemas.openxmlformats.org/markup-compatibility/2006" xmlns:p14="http://schemas.microsoft.com/office/powerpoint/2010/main">
    <mc:Choice Requires="p14">
      <p:transition spd="slow" p14:dur="2000" advTm="4505"/>
    </mc:Choice>
    <mc:Fallback xmlns="">
      <p:transition spd="slow" advTm="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658</TotalTime>
  <Words>1232</Words>
  <Application>Microsoft Office PowerPoint</Application>
  <PresentationFormat>Widescreen</PresentationFormat>
  <Paragraphs>162</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Trebuchet MS</vt:lpstr>
      <vt:lpstr>Wingdings 3</vt:lpstr>
      <vt:lpstr>Facet</vt:lpstr>
      <vt:lpstr>Welcome to Pine Street Family Practice’s Podcasts!!</vt:lpstr>
      <vt:lpstr>Depression </vt:lpstr>
      <vt:lpstr>Facts </vt:lpstr>
      <vt:lpstr>What is Depression?</vt:lpstr>
      <vt:lpstr>Depression versus Grief</vt:lpstr>
      <vt:lpstr>Different types of Depression </vt:lpstr>
      <vt:lpstr>Sign and Symptoms</vt:lpstr>
      <vt:lpstr>Risk Factors</vt:lpstr>
      <vt:lpstr>Causes </vt:lpstr>
      <vt:lpstr>Causes </vt:lpstr>
      <vt:lpstr>Causes </vt:lpstr>
      <vt:lpstr>Treatment</vt:lpstr>
      <vt:lpstr>Treatment – Psychotherapy - CBT </vt:lpstr>
      <vt:lpstr>Treatment – Medication </vt:lpstr>
      <vt:lpstr>How can we manage symptoms</vt:lpstr>
      <vt:lpstr>Resources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Anxiety</dc:title>
  <dc:creator>Maryanne Gallagher</dc:creator>
  <cp:lastModifiedBy>Maryanne Gallagher</cp:lastModifiedBy>
  <cp:revision>116</cp:revision>
  <dcterms:created xsi:type="dcterms:W3CDTF">2018-05-12T20:01:05Z</dcterms:created>
  <dcterms:modified xsi:type="dcterms:W3CDTF">2021-01-31T18:55:25Z</dcterms:modified>
</cp:coreProperties>
</file>