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68" r:id="rId2"/>
    <p:sldId id="262" r:id="rId3"/>
    <p:sldId id="269" r:id="rId4"/>
    <p:sldId id="263" r:id="rId5"/>
    <p:sldId id="264" r:id="rId6"/>
    <p:sldId id="266" r:id="rId7"/>
    <p:sldId id="288" r:id="rId8"/>
    <p:sldId id="281" r:id="rId9"/>
    <p:sldId id="267" r:id="rId10"/>
    <p:sldId id="273" r:id="rId11"/>
    <p:sldId id="278" r:id="rId12"/>
    <p:sldId id="274" r:id="rId13"/>
    <p:sldId id="279" r:id="rId14"/>
    <p:sldId id="286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23739-6A8E-46D4-ADDE-D3F25DD09EA8}" type="datetimeFigureOut">
              <a:rPr lang="en-US" smtClean="0"/>
              <a:t>7/27/2019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9341F-B8CD-45DE-B121-F98989FBC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2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This is a </a:t>
            </a:r>
            <a:r>
              <a:rPr lang="en-US" dirty="0" err="1" smtClean="0"/>
              <a:t>bmi</a:t>
            </a:r>
            <a:r>
              <a:rPr lang="en-US" dirty="0" smtClean="0"/>
              <a:t> chart for you to easily</a:t>
            </a:r>
            <a:r>
              <a:rPr lang="en-US" baseline="0" dirty="0" smtClean="0"/>
              <a:t> see where are and determine your </a:t>
            </a:r>
            <a:r>
              <a:rPr lang="en-US" baseline="0" dirty="0" err="1" smtClean="0"/>
              <a:t>bmi</a:t>
            </a:r>
            <a:r>
              <a:rPr lang="en-US" baseline="0" dirty="0" smtClean="0"/>
              <a:t>, what is your </a:t>
            </a:r>
            <a:r>
              <a:rPr lang="en-US" baseline="0" dirty="0" err="1" smtClean="0"/>
              <a:t>bmi</a:t>
            </a:r>
            <a:r>
              <a:rPr lang="en-US" baseline="0" dirty="0" smtClean="0"/>
              <a:t>. </a:t>
            </a:r>
            <a:r>
              <a:rPr lang="en-US" dirty="0" smtClean="0"/>
              <a:t>Reduce BMI</a:t>
            </a:r>
          </a:p>
          <a:p>
            <a:pPr fontAlgn="base"/>
            <a:r>
              <a:rPr lang="en-US" dirty="0" smtClean="0"/>
              <a:t>Body mass index (BMI) is calculated using height and weight. It is used to estimate body fat.</a:t>
            </a:r>
          </a:p>
          <a:p>
            <a:pPr fontAlgn="base"/>
            <a:r>
              <a:rPr lang="en-US" dirty="0" smtClean="0"/>
              <a:t>Starting at 25.0, the higher your BMI, the greater is your risk of developing obesity-related health problems. These ranges of BMI are used to describe levels of risk:</a:t>
            </a:r>
          </a:p>
          <a:p>
            <a:pPr fontAlgn="base"/>
            <a:r>
              <a:rPr lang="en-US" dirty="0" smtClean="0"/>
              <a:t>Overweight (not obese), if BMI is 25.0 to 29.9</a:t>
            </a:r>
          </a:p>
          <a:p>
            <a:pPr fontAlgn="base"/>
            <a:r>
              <a:rPr lang="en-US" dirty="0" smtClean="0"/>
              <a:t>Class 1 (low-risk) obesity, if BMI is 30.0 to 34.9</a:t>
            </a:r>
          </a:p>
          <a:p>
            <a:pPr fontAlgn="base"/>
            <a:r>
              <a:rPr lang="en-US" dirty="0" smtClean="0"/>
              <a:t>Class 2 (moderate-risk) obesity, if BMI is 35.0 to 39.9</a:t>
            </a:r>
          </a:p>
          <a:p>
            <a:pPr fontAlgn="base"/>
            <a:r>
              <a:rPr lang="en-US" dirty="0" smtClean="0"/>
              <a:t>Class 3 (high-risk) obesity, if BMI is equal to or greater than 40.0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9341F-B8CD-45DE-B121-F98989FBC7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35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smart technique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9341F-B8CD-45DE-B121-F98989FBC7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54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7/27/2019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7/27/2019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7/27/2019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weightwatchers.com/us/" TargetMode="External"/><Relationship Id="rId5" Type="http://schemas.openxmlformats.org/officeDocument/2006/relationships/hyperlink" Target="https://www.google.com/search?q=weight+watchers&amp;rlz=1C1RNVH_enUS540US541&amp;oq=weight+watchers&amp;aqs=chrome..69i57j0l5.3042j0j7&amp;sourceid=chrome&amp;ie=UTF-8" TargetMode="External"/><Relationship Id="rId4" Type="http://schemas.openxmlformats.org/officeDocument/2006/relationships/hyperlink" Target="https://www.who.int/news-room/fact-sheets/detail/obesity-and-overweigh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hyperlink" Target="https://www.stateofobesity.org/adult-obesity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Obesity Podcast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Pine Street Family Practice</a:t>
            </a:r>
          </a:p>
          <a:p>
            <a:r>
              <a:rPr lang="en-US" dirty="0" smtClean="0"/>
              <a:t>By Maryanne Gallagher APN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3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1"/>
    </mc:Choice>
    <mc:Fallback xmlns="">
      <p:transition spd="slow" advTm="10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Lifestyle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You can control many of these risk factors by changing your lifestyle. If you </a:t>
            </a:r>
            <a:r>
              <a:rPr lang="en-US" dirty="0" smtClean="0"/>
              <a:t>are diagnosed with obesity</a:t>
            </a:r>
            <a:r>
              <a:rPr lang="en-US" dirty="0"/>
              <a:t>, your health care provider can help you begin a weight-loss program. A starting goal of losing 5% to 10% of your current weight will reduce your risk of developing obesity-related </a:t>
            </a:r>
            <a:r>
              <a:rPr lang="en-US" dirty="0" smtClean="0"/>
              <a:t>diseases.</a:t>
            </a:r>
          </a:p>
          <a:p>
            <a:r>
              <a:rPr lang="en-US" dirty="0" smtClean="0"/>
              <a:t>1 pound = 3500 calories, reduce 500 calories a day and you can lose 1 pound a week</a:t>
            </a:r>
          </a:p>
          <a:p>
            <a:r>
              <a:rPr lang="en-US" dirty="0" smtClean="0"/>
              <a:t>Exercising 20-30 minutes every other day can help burn calories although this will vary due to speed of walking/running/jogging/biking</a:t>
            </a:r>
          </a:p>
          <a:p>
            <a:r>
              <a:rPr lang="en-US" dirty="0" smtClean="0"/>
              <a:t>Weight loss programs such as weight watchers can also help you decide what is best for you and provide a guide for food and activity. </a:t>
            </a:r>
          </a:p>
          <a:p>
            <a:r>
              <a:rPr lang="en-US" dirty="0" smtClean="0"/>
              <a:t>Setting goals for yourself is very important such as following the acronym SMART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1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42"/>
    </mc:Choice>
    <mc:Fallback xmlns="">
      <p:transition spd="slow" advTm="71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smart goals graph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85" y="805218"/>
            <a:ext cx="9307773" cy="530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5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28"/>
    </mc:Choice>
    <mc:Fallback xmlns="">
      <p:transition spd="slow" advTm="27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 Most Common 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Laparoscopic Roux-</a:t>
            </a:r>
            <a:r>
              <a:rPr lang="en-US" dirty="0" err="1" smtClean="0"/>
              <a:t>en</a:t>
            </a:r>
            <a:r>
              <a:rPr lang="en-US" dirty="0" smtClean="0"/>
              <a:t>-Y gastric bypass (18.7% of procedures in 2016)</a:t>
            </a:r>
          </a:p>
          <a:p>
            <a:r>
              <a:rPr lang="en-US" dirty="0" smtClean="0"/>
              <a:t>Laparoscopic adjustable gastric banding (3.4%)</a:t>
            </a:r>
          </a:p>
          <a:p>
            <a:r>
              <a:rPr lang="en-US" dirty="0" smtClean="0"/>
              <a:t>Laparoscopic sleeve gastrectomy (58.1%)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9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97"/>
    </mc:Choice>
    <mc:Fallback xmlns="">
      <p:transition spd="slow" advTm="18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Pharmacology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402005"/>
            <a:ext cx="9601196" cy="38213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Commonly </a:t>
            </a:r>
            <a:r>
              <a:rPr lang="en-US" dirty="0"/>
              <a:t>prescribed weight-loss medications </a:t>
            </a:r>
            <a:r>
              <a:rPr lang="en-US" dirty="0" smtClean="0"/>
              <a:t>include: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b="1" dirty="0" err="1"/>
              <a:t>lorcaserin</a:t>
            </a:r>
            <a:r>
              <a:rPr lang="en-US" b="1" dirty="0"/>
              <a:t> (</a:t>
            </a:r>
            <a:r>
              <a:rPr lang="en-US" b="1" dirty="0" err="1"/>
              <a:t>Belviq</a:t>
            </a:r>
            <a:r>
              <a:rPr lang="en-US" b="1" dirty="0" smtClean="0"/>
              <a:t>) </a:t>
            </a:r>
            <a:r>
              <a:rPr lang="en-US" dirty="0" smtClean="0"/>
              <a:t>pill form 2 times a day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promotes satiety (feeling full)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b="1" dirty="0" smtClean="0"/>
              <a:t>phentermine (</a:t>
            </a:r>
            <a:r>
              <a:rPr lang="en-US" b="1" dirty="0" err="1" smtClean="0"/>
              <a:t>Adipex</a:t>
            </a:r>
            <a:r>
              <a:rPr lang="en-US" b="1" dirty="0" smtClean="0"/>
              <a:t>)</a:t>
            </a:r>
            <a:r>
              <a:rPr lang="en-US" dirty="0" smtClean="0"/>
              <a:t> pill form once daily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stimulates CNS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naltrexone </a:t>
            </a:r>
            <a:r>
              <a:rPr lang="en-US" b="1" dirty="0"/>
              <a:t>(</a:t>
            </a:r>
            <a:r>
              <a:rPr lang="en-US" b="1" dirty="0" err="1" smtClean="0"/>
              <a:t>Contrave</a:t>
            </a:r>
            <a:r>
              <a:rPr lang="en-US" b="1" dirty="0" smtClean="0"/>
              <a:t>) </a:t>
            </a:r>
            <a:r>
              <a:rPr lang="en-US" dirty="0" smtClean="0"/>
              <a:t>pill form max 2 tabs twice a day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blocks dopamine receptors </a:t>
            </a:r>
          </a:p>
          <a:p>
            <a:pPr marL="0" indent="0">
              <a:buNone/>
            </a:pPr>
            <a:r>
              <a:rPr lang="en-US" b="1" dirty="0" err="1" smtClean="0"/>
              <a:t>liraglutide</a:t>
            </a:r>
            <a:r>
              <a:rPr lang="en-US" b="1" dirty="0" smtClean="0"/>
              <a:t> </a:t>
            </a:r>
            <a:r>
              <a:rPr lang="en-US" b="1" dirty="0"/>
              <a:t>(</a:t>
            </a:r>
            <a:r>
              <a:rPr lang="en-US" b="1" dirty="0" err="1" smtClean="0"/>
              <a:t>Saxenda</a:t>
            </a:r>
            <a:r>
              <a:rPr lang="en-US" b="1" dirty="0" smtClean="0"/>
              <a:t>)</a:t>
            </a:r>
            <a:r>
              <a:rPr lang="en-US" b="1" dirty="0"/>
              <a:t> </a:t>
            </a:r>
            <a:r>
              <a:rPr lang="en-US" dirty="0" smtClean="0"/>
              <a:t>daily injectable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regulates appetite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8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5"/>
    </mc:Choice>
    <mc:Fallback xmlns="">
      <p:transition spd="slow" advTm="25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beyond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 Don’t be uncomfortable talking about your weight with your provider</a:t>
            </a:r>
          </a:p>
          <a:p>
            <a:pPr lvl="1"/>
            <a:r>
              <a:rPr lang="en-US" dirty="0" smtClean="0"/>
              <a:t>Obesity is a diagnosis like any other diagnosis such as diabetes, anxiety or hypertension. </a:t>
            </a:r>
          </a:p>
          <a:p>
            <a:r>
              <a:rPr lang="en-US" dirty="0" smtClean="0"/>
              <a:t>Discuss options either life style changes, medication or surgery</a:t>
            </a:r>
          </a:p>
          <a:p>
            <a:r>
              <a:rPr lang="en-US" dirty="0" smtClean="0"/>
              <a:t>Make a decision to avoid future health problem</a:t>
            </a:r>
          </a:p>
          <a:p>
            <a:r>
              <a:rPr lang="en-US" dirty="0" smtClean="0"/>
              <a:t>Set goals </a:t>
            </a:r>
          </a:p>
          <a:p>
            <a:r>
              <a:rPr lang="en-US" dirty="0" smtClean="0"/>
              <a:t>Ask a provider at your next visit at Pine Street Family Practice what option would best fit your specific needs! 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75"/>
    </mc:Choice>
    <mc:Fallback xmlns="">
      <p:transition spd="slow" advTm="41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95402" y="3220135"/>
            <a:ext cx="7848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https://www.who.int/news-room/fact-sheets/detail/obesity-and-overweight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402" y="389538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https://www.google.com/</a:t>
            </a:r>
            <a:r>
              <a:rPr lang="en-US" dirty="0" err="1">
                <a:hlinkClick r:id="rId5"/>
              </a:rPr>
              <a:t>search?q</a:t>
            </a:r>
            <a:r>
              <a:rPr lang="en-US" dirty="0">
                <a:hlinkClick r:id="rId5"/>
              </a:rPr>
              <a:t>=</a:t>
            </a:r>
            <a:r>
              <a:rPr lang="en-US" dirty="0" err="1">
                <a:hlinkClick r:id="rId5"/>
              </a:rPr>
              <a:t>weight+watchers&amp;rlz</a:t>
            </a:r>
            <a:r>
              <a:rPr lang="en-US" dirty="0">
                <a:hlinkClick r:id="rId5"/>
              </a:rPr>
              <a:t>=1C1RNVH_enUS540US541&amp;oq=</a:t>
            </a:r>
            <a:r>
              <a:rPr lang="en-US" dirty="0" err="1">
                <a:hlinkClick r:id="rId5"/>
              </a:rPr>
              <a:t>weight+watchers&amp;aqs</a:t>
            </a:r>
            <a:r>
              <a:rPr lang="en-US" dirty="0">
                <a:hlinkClick r:id="rId5"/>
              </a:rPr>
              <a:t>=chrome..69i57j0l5.3042j0j7&amp;sourceid=</a:t>
            </a:r>
            <a:r>
              <a:rPr lang="en-US" dirty="0" err="1">
                <a:hlinkClick r:id="rId5"/>
              </a:rPr>
              <a:t>chrome&amp;ie</a:t>
            </a:r>
            <a:r>
              <a:rPr lang="en-US" dirty="0">
                <a:hlinkClick r:id="rId5"/>
              </a:rPr>
              <a:t>=UTF-8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95402" y="5124629"/>
            <a:ext cx="3638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https://www.weightwatchers.com/us/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2"/>
    </mc:Choice>
    <mc:Fallback xmlns="">
      <p:transition spd="slow" advTm="11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hope you have been enjoying the Podcasts series. Welcome to our 3</a:t>
            </a:r>
            <a:r>
              <a:rPr lang="en-US" baseline="30000" dirty="0" smtClean="0"/>
              <a:t>rd</a:t>
            </a:r>
            <a:r>
              <a:rPr lang="en-US" dirty="0" smtClean="0"/>
              <a:t> on Obesity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is obesity? Is there a stigma?</a:t>
            </a:r>
          </a:p>
          <a:p>
            <a:r>
              <a:rPr lang="en-US" dirty="0" smtClean="0"/>
              <a:t>Signs and Symptoms: BMI</a:t>
            </a:r>
          </a:p>
          <a:p>
            <a:r>
              <a:rPr lang="en-US" dirty="0" smtClean="0"/>
              <a:t>Statistics on obesity </a:t>
            </a:r>
          </a:p>
          <a:p>
            <a:r>
              <a:rPr lang="en-US" dirty="0" smtClean="0"/>
              <a:t>Some causes </a:t>
            </a:r>
          </a:p>
          <a:p>
            <a:r>
              <a:rPr lang="en-US" dirty="0" smtClean="0"/>
              <a:t>Risk Factors</a:t>
            </a:r>
          </a:p>
          <a:p>
            <a:r>
              <a:rPr lang="en-US" dirty="0" smtClean="0"/>
              <a:t>Management </a:t>
            </a:r>
          </a:p>
          <a:p>
            <a:r>
              <a:rPr lang="en-US" dirty="0" smtClean="0"/>
              <a:t>Living with the diagnosis</a:t>
            </a:r>
            <a:endParaRPr lang="en-US" dirty="0"/>
          </a:p>
        </p:txBody>
      </p:sp>
      <p:pic>
        <p:nvPicPr>
          <p:cNvPr id="6146" name="Picture 2" descr="Image result for obesity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16" y="2556931"/>
            <a:ext cx="4722126" cy="369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0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3"/>
    </mc:Choice>
    <mc:Fallback xmlns="">
      <p:transition spd="slow" advTm="22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Obesity stigma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Obesity has an association and stigma as an insult, it is not this at all. </a:t>
            </a:r>
          </a:p>
          <a:p>
            <a:pPr marL="0" indent="0">
              <a:buNone/>
            </a:pPr>
            <a:r>
              <a:rPr lang="en-US" dirty="0" smtClean="0"/>
              <a:t>Obesity is a health condition that can be treated. </a:t>
            </a:r>
          </a:p>
          <a:p>
            <a:pPr marL="0" indent="0">
              <a:buNone/>
            </a:pPr>
            <a:r>
              <a:rPr lang="en-US" dirty="0" smtClean="0"/>
              <a:t>Obesity does not only affect adults but also children.</a:t>
            </a:r>
          </a:p>
          <a:p>
            <a:pPr marL="0" indent="0">
              <a:buNone/>
            </a:pPr>
            <a:r>
              <a:rPr lang="en-US" dirty="0" smtClean="0"/>
              <a:t>Obesity is diagnosed from BMI or body mass index which is calculated from one’s height and weight. </a:t>
            </a:r>
          </a:p>
          <a:p>
            <a:r>
              <a:rPr lang="en-US" dirty="0" smtClean="0"/>
              <a:t> </a:t>
            </a:r>
            <a:r>
              <a:rPr lang="en-US" dirty="0"/>
              <a:t>overweight is a BMI greater than or equal to </a:t>
            </a:r>
            <a:r>
              <a:rPr lang="en-US" dirty="0" smtClean="0"/>
              <a:t>25</a:t>
            </a:r>
            <a:endParaRPr lang="en-US" dirty="0"/>
          </a:p>
          <a:p>
            <a:r>
              <a:rPr lang="en-US" dirty="0"/>
              <a:t>obesity is a BMI greater than or equal to 30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32"/>
    </mc:Choice>
    <mc:Fallback xmlns="">
      <p:transition spd="slow" advTm="2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 on Obesity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Worldwide obesity has nearly tripled since 1975.</a:t>
            </a:r>
          </a:p>
          <a:p>
            <a:r>
              <a:rPr lang="en-US" b="1" dirty="0"/>
              <a:t>In 2016, more than 1.9 billion </a:t>
            </a:r>
            <a:r>
              <a:rPr lang="en-US" b="1" dirty="0" smtClean="0"/>
              <a:t>adults or 39% of the population </a:t>
            </a:r>
            <a:r>
              <a:rPr lang="en-US" b="1" dirty="0"/>
              <a:t>18 years and older, were overweight. Of these over 650 million were </a:t>
            </a:r>
            <a:r>
              <a:rPr lang="en-US" b="1" dirty="0" smtClean="0"/>
              <a:t>obese</a:t>
            </a:r>
            <a:r>
              <a:rPr lang="en-US" b="1" dirty="0"/>
              <a:t> </a:t>
            </a:r>
            <a:r>
              <a:rPr lang="en-US" b="1" dirty="0" smtClean="0"/>
              <a:t>which is 13% of adults</a:t>
            </a:r>
            <a:endParaRPr lang="en-US" b="1" dirty="0"/>
          </a:p>
          <a:p>
            <a:r>
              <a:rPr lang="en-US" b="1" dirty="0"/>
              <a:t>41 million children under the age of 5 were overweight or obese in 2016.</a:t>
            </a:r>
          </a:p>
          <a:p>
            <a:r>
              <a:rPr lang="en-US" b="1" dirty="0" smtClean="0"/>
              <a:t>340 </a:t>
            </a:r>
            <a:r>
              <a:rPr lang="en-US" b="1" dirty="0"/>
              <a:t>million children and adolescents aged 5-19 were overweight or obese in 2016.</a:t>
            </a:r>
          </a:p>
          <a:p>
            <a:r>
              <a:rPr lang="en-US" b="1" dirty="0" smtClean="0"/>
              <a:t>New Jersey statistics shows 27.3% of population are considered obese.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946710" y="5777469"/>
            <a:ext cx="464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4"/>
              </a:rPr>
              <a:t>https://www.stateofobesity.org/adult-obesity/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7"/>
    </mc:Choice>
    <mc:Fallback xmlns="">
      <p:transition spd="slow" advTm="40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5737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Obesity and BMI</a:t>
            </a:r>
            <a:endParaRPr lang="en-US" dirty="0"/>
          </a:p>
        </p:txBody>
      </p:sp>
      <p:pic>
        <p:nvPicPr>
          <p:cNvPr id="1026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1555845"/>
            <a:ext cx="10004944" cy="464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2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56"/>
    </mc:Choice>
    <mc:Fallback xmlns="">
      <p:transition spd="slow" advTm="2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Obesity Risk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base"/>
            <a:r>
              <a:rPr lang="en-US" dirty="0"/>
              <a:t>High blood glucose (sugar) or diabetes.</a:t>
            </a:r>
          </a:p>
          <a:p>
            <a:pPr fontAlgn="base"/>
            <a:r>
              <a:rPr lang="en-US" dirty="0"/>
              <a:t>High blood pressure (hypertension).</a:t>
            </a:r>
          </a:p>
          <a:p>
            <a:pPr fontAlgn="base"/>
            <a:r>
              <a:rPr lang="en-US" dirty="0"/>
              <a:t>High blood cholesterol and triglycerides (dyslipidemia, or high blood fats).</a:t>
            </a:r>
          </a:p>
          <a:p>
            <a:pPr fontAlgn="base"/>
            <a:r>
              <a:rPr lang="en-US" dirty="0"/>
              <a:t>Heart attacks due to coronary heart disease, heart failure, and stroke.</a:t>
            </a:r>
          </a:p>
          <a:p>
            <a:pPr fontAlgn="base"/>
            <a:r>
              <a:rPr lang="en-US" dirty="0"/>
              <a:t>Bone and joint problems, more weight puts pressure on the bones and joints. This can lead to osteoarthritis, a disease that causes joint pain and stiffness.</a:t>
            </a:r>
          </a:p>
          <a:p>
            <a:pPr fontAlgn="base"/>
            <a:r>
              <a:rPr lang="en-US" dirty="0"/>
              <a:t>Stopping breathing during sleep (sleep apnea). This can cause daytime fatigue or sleepiness, poor attention, and problems at work.</a:t>
            </a:r>
          </a:p>
          <a:p>
            <a:pPr fontAlgn="base"/>
            <a:r>
              <a:rPr lang="en-US" dirty="0"/>
              <a:t>Gallstones and liver problems.</a:t>
            </a:r>
          </a:p>
          <a:p>
            <a:pPr fontAlgn="base"/>
            <a:r>
              <a:rPr lang="en-US" dirty="0"/>
              <a:t>Some cancers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6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46"/>
    </mc:Choice>
    <mc:Fallback xmlns="">
      <p:transition spd="slow" advTm="56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4372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Causes</a:t>
            </a:r>
            <a:endParaRPr lang="en-US" dirty="0"/>
          </a:p>
        </p:txBody>
      </p:sp>
      <p:pic>
        <p:nvPicPr>
          <p:cNvPr id="2052" name="Picture 4" descr="Image result for obesity risk factor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9" y="859810"/>
            <a:ext cx="9730854" cy="533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67"/>
    </mc:Choice>
    <mc:Fallback xmlns="">
      <p:transition spd="slow" advTm="23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obesity risk factor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08" y="682388"/>
            <a:ext cx="9722890" cy="55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4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5"/>
    </mc:Choice>
    <mc:Fallback xmlns="">
      <p:transition spd="slow" advTm="14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and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Lifestyle intervention is the cornerstone of all obesity treatment</a:t>
            </a:r>
          </a:p>
          <a:p>
            <a:pPr marL="0" indent="0">
              <a:buNone/>
            </a:pPr>
            <a:r>
              <a:rPr lang="en-US" sz="3200" dirty="0" smtClean="0"/>
              <a:t>Pharmacology</a:t>
            </a:r>
          </a:p>
          <a:p>
            <a:pPr marL="0" indent="0">
              <a:buNone/>
            </a:pPr>
            <a:r>
              <a:rPr lang="en-US" sz="3200" dirty="0" smtClean="0"/>
              <a:t>Surgery  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0"/>
    </mc:Choice>
    <mc:Fallback xmlns="">
      <p:transition spd="slow" advTm="1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16442</TotalTime>
  <Words>743</Words>
  <Application>Microsoft Office PowerPoint</Application>
  <PresentationFormat>Widescreen</PresentationFormat>
  <Paragraphs>81</Paragraphs>
  <Slides>15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Garamond</vt:lpstr>
      <vt:lpstr>Organic</vt:lpstr>
      <vt:lpstr>Obesity Podcast</vt:lpstr>
      <vt:lpstr>We hope you have been enjoying the Podcasts series. Welcome to our 3rd on Obesity </vt:lpstr>
      <vt:lpstr>Obesity stigma </vt:lpstr>
      <vt:lpstr>Statistics on Obesity </vt:lpstr>
      <vt:lpstr>Obesity and BMI</vt:lpstr>
      <vt:lpstr>Obesity Risk Factors</vt:lpstr>
      <vt:lpstr>Causes</vt:lpstr>
      <vt:lpstr>PowerPoint Presentation</vt:lpstr>
      <vt:lpstr>Treatment and Management</vt:lpstr>
      <vt:lpstr>Lifestyle </vt:lpstr>
      <vt:lpstr>PowerPoint Presentation</vt:lpstr>
      <vt:lpstr>3 Most Common Surgery</vt:lpstr>
      <vt:lpstr>Pharmacology</vt:lpstr>
      <vt:lpstr>Living beyond diagnosis</vt:lpstr>
      <vt:lpstr>Resources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Maryanne Gallagher</dc:creator>
  <cp:lastModifiedBy>Maryanne Gallagher</cp:lastModifiedBy>
  <cp:revision>32</cp:revision>
  <dcterms:created xsi:type="dcterms:W3CDTF">2019-06-23T13:34:31Z</dcterms:created>
  <dcterms:modified xsi:type="dcterms:W3CDTF">2019-07-27T17:37:28Z</dcterms:modified>
</cp:coreProperties>
</file>