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61" r:id="rId2"/>
    <p:sldId id="262" r:id="rId3"/>
    <p:sldId id="275" r:id="rId4"/>
    <p:sldId id="277" r:id="rId5"/>
    <p:sldId id="258" r:id="rId6"/>
    <p:sldId id="259" r:id="rId7"/>
    <p:sldId id="265" r:id="rId8"/>
    <p:sldId id="260" r:id="rId9"/>
    <p:sldId id="274" r:id="rId10"/>
    <p:sldId id="263" r:id="rId11"/>
    <p:sldId id="271" r:id="rId12"/>
    <p:sldId id="272" r:id="rId13"/>
    <p:sldId id="273" r:id="rId14"/>
    <p:sldId id="270" r:id="rId15"/>
    <p:sldId id="264"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10/7/2018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2A54C80-263E-416B-A8E0-580EDEADCBDC}" type="datetimeFigureOut">
              <a:rPr lang="en-US" dirty="0"/>
              <a:t>10/7/2018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dirty="0"/>
              <a:t>10/7/2018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10/7/2018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10/7/2018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10/7/2018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10/7/2018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10/7/2018</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10/7/2018</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5" r:id="rId2"/>
    <p:sldLayoutId id="2147483651" r:id="rId3"/>
    <p:sldLayoutId id="2147483666" r:id="rId4"/>
    <p:sldLayoutId id="2147483653" r:id="rId5"/>
    <p:sldLayoutId id="2147483654" r:id="rId6"/>
    <p:sldLayoutId id="2147483655" r:id="rId7"/>
    <p:sldLayoutId id="2147483667" r:id="rId8"/>
    <p:sldLayoutId id="2147483657" r:id="rId9"/>
    <p:sldLayoutId id="2147483660" r:id="rId10"/>
    <p:sldLayoutId id="2147483661" r:id="rId11"/>
    <p:sldLayoutId id="2147483662" r:id="rId12"/>
    <p:sldLayoutId id="2147483663" r:id="rId13"/>
    <p:sldLayoutId id="2147483664" r:id="rId14"/>
    <p:sldLayoutId id="2147483668"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8" Type="http://schemas.openxmlformats.org/officeDocument/2006/relationships/hyperlink" Target="https://www.mayoclinic.org/diseases-conditions/type-2-diabetes/diagnosis-treatment/drc-20351199" TargetMode="External"/><Relationship Id="rId3" Type="http://schemas.openxmlformats.org/officeDocument/2006/relationships/slideLayout" Target="../slideLayouts/slideLayout2.xml"/><Relationship Id="rId7" Type="http://schemas.openxmlformats.org/officeDocument/2006/relationships/hyperlink" Target="https://www.mayoclinic.org/diseases-conditions/diabetes/symptoms-causes/syc-20371444" TargetMode="Externa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hyperlink" Target="https://www.ncbi.nlm.nih.gov/books/NBK279141/" TargetMode="External"/><Relationship Id="rId5" Type="http://schemas.openxmlformats.org/officeDocument/2006/relationships/hyperlink" Target="http://www.diabetes.org/are-you-at-risk/prediabetes/" TargetMode="External"/><Relationship Id="rId10" Type="http://schemas.openxmlformats.org/officeDocument/2006/relationships/image" Target="../media/image1.png"/><Relationship Id="rId4" Type="http://schemas.openxmlformats.org/officeDocument/2006/relationships/hyperlink" Target="https://www.google.com/search?q=bmi+calculator&amp;rlz=1C1RNVH_enUS540US541&amp;oq=bmi+calcu&amp;aqs=chrome.0.0j69i60j69i57j0l3.2693j1j7&amp;sourceid=chrome&amp;ie=UTF-8" TargetMode="External"/><Relationship Id="rId9" Type="http://schemas.openxmlformats.org/officeDocument/2006/relationships/hyperlink" Target="http://www.diabetes.org/assets/pdfs/basics/cdc-statistics-report-2017.pdf"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image" Target="../media/image6.jpeg"/><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Welcome to Pine Street Family Practice’s 2</a:t>
            </a:r>
            <a:r>
              <a:rPr lang="en-US" baseline="30000" dirty="0" smtClean="0"/>
              <a:t>nd</a:t>
            </a:r>
            <a:r>
              <a:rPr lang="en-US" dirty="0" smtClean="0"/>
              <a:t> Podcast</a:t>
            </a:r>
            <a:endParaRPr lang="en-US" dirty="0"/>
          </a:p>
        </p:txBody>
      </p:sp>
      <p:sp>
        <p:nvSpPr>
          <p:cNvPr id="3" name="Content Placeholder 2"/>
          <p:cNvSpPr>
            <a:spLocks noGrp="1"/>
          </p:cNvSpPr>
          <p:nvPr>
            <p:ph idx="1"/>
          </p:nvPr>
        </p:nvSpPr>
        <p:spPr>
          <a:xfrm>
            <a:off x="677334" y="1930401"/>
            <a:ext cx="8596668" cy="4110962"/>
          </a:xfrm>
        </p:spPr>
        <p:txBody>
          <a:bodyPr>
            <a:normAutofit lnSpcReduction="10000"/>
          </a:bodyPr>
          <a:lstStyle/>
          <a:p>
            <a:r>
              <a:rPr lang="en-US" sz="2000" dirty="0" smtClean="0"/>
              <a:t>We hope you enjoyed our previous podcast on Anxiety.</a:t>
            </a:r>
          </a:p>
          <a:p>
            <a:r>
              <a:rPr lang="en-US" sz="2000" dirty="0" smtClean="0"/>
              <a:t>Our new topic will be Diabetes.</a:t>
            </a:r>
          </a:p>
          <a:p>
            <a:r>
              <a:rPr lang="en-US" sz="2000" dirty="0" smtClean="0"/>
              <a:t>To review the podcast will review brief information </a:t>
            </a:r>
            <a:r>
              <a:rPr lang="en-US" sz="2000" dirty="0"/>
              <a:t>on a health </a:t>
            </a:r>
            <a:r>
              <a:rPr lang="en-US" sz="2000" dirty="0" smtClean="0"/>
              <a:t>topic, such as:</a:t>
            </a:r>
            <a:endParaRPr lang="en-US" sz="2000" dirty="0"/>
          </a:p>
          <a:p>
            <a:pPr lvl="2"/>
            <a:r>
              <a:rPr lang="en-US" sz="2000" dirty="0" smtClean="0"/>
              <a:t>What is Diabetes</a:t>
            </a:r>
            <a:endParaRPr lang="en-US" sz="2000" dirty="0"/>
          </a:p>
          <a:p>
            <a:pPr lvl="2"/>
            <a:r>
              <a:rPr lang="en-US" sz="2000" dirty="0"/>
              <a:t>Signs and symptoms</a:t>
            </a:r>
          </a:p>
          <a:p>
            <a:pPr lvl="2"/>
            <a:r>
              <a:rPr lang="en-US" sz="2000" dirty="0"/>
              <a:t>Risk Factors</a:t>
            </a:r>
          </a:p>
          <a:p>
            <a:pPr lvl="2"/>
            <a:r>
              <a:rPr lang="en-US" sz="2000" dirty="0" smtClean="0"/>
              <a:t>Management</a:t>
            </a:r>
          </a:p>
          <a:p>
            <a:pPr lvl="2"/>
            <a:r>
              <a:rPr lang="en-US" sz="2000" dirty="0" smtClean="0"/>
              <a:t>Complications </a:t>
            </a:r>
          </a:p>
          <a:p>
            <a:pPr lvl="2"/>
            <a:r>
              <a:rPr lang="en-US" sz="2000" dirty="0" smtClean="0"/>
              <a:t>Living with Diabetes</a:t>
            </a:r>
          </a:p>
          <a:p>
            <a:pPr marL="914400" lvl="2" indent="0">
              <a:buNone/>
            </a:pPr>
            <a:endParaRPr lang="en-US" sz="2000" dirty="0"/>
          </a:p>
          <a:p>
            <a:pPr marL="0" indent="0">
              <a:buNone/>
            </a:pP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12498748"/>
      </p:ext>
    </p:extLst>
  </p:cSld>
  <p:clrMapOvr>
    <a:masterClrMapping/>
  </p:clrMapOvr>
  <mc:AlternateContent xmlns:mc="http://schemas.openxmlformats.org/markup-compatibility/2006" xmlns:p14="http://schemas.microsoft.com/office/powerpoint/2010/main">
    <mc:Choice Requires="p14">
      <p:transition spd="slow" p14:dur="2000" advTm="13978"/>
    </mc:Choice>
    <mc:Fallback xmlns="">
      <p:transition spd="slow" advTm="139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T2 Diabetes</a:t>
            </a:r>
            <a:br>
              <a:rPr lang="en-US" dirty="0" smtClean="0"/>
            </a:br>
            <a:r>
              <a:rPr lang="en-US" dirty="0" smtClean="0"/>
              <a:t>Management</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dirty="0"/>
              <a:t>Diet</a:t>
            </a:r>
          </a:p>
          <a:p>
            <a:r>
              <a:rPr lang="en-US" dirty="0"/>
              <a:t>Watch carbohydrates like white rice/pasta/bread they will turn into sugar in the body</a:t>
            </a:r>
          </a:p>
          <a:p>
            <a:r>
              <a:rPr lang="en-US" dirty="0"/>
              <a:t>Eat more fruit, veggies, nuts, legumes, whole grains</a:t>
            </a:r>
          </a:p>
          <a:p>
            <a:r>
              <a:rPr lang="en-US" dirty="0"/>
              <a:t>Less sugary foods, like cakes, cookies, candy and sweet drinks like </a:t>
            </a:r>
            <a:r>
              <a:rPr lang="en-US" dirty="0" smtClean="0"/>
              <a:t>soda</a:t>
            </a:r>
          </a:p>
          <a:p>
            <a:pPr marL="0" indent="0">
              <a:buNone/>
            </a:pPr>
            <a:endParaRPr lang="en-US" dirty="0"/>
          </a:p>
          <a:p>
            <a:pPr marL="0" indent="0">
              <a:buNone/>
            </a:pPr>
            <a:r>
              <a:rPr lang="en-US" dirty="0" smtClean="0"/>
              <a:t>Exercise</a:t>
            </a:r>
          </a:p>
          <a:p>
            <a:r>
              <a:rPr lang="en-US" dirty="0" smtClean="0"/>
              <a:t>Walking, jogging, swimming, a fitness class, mowing the lawn, dancing, playing with your kids</a:t>
            </a:r>
          </a:p>
          <a:p>
            <a:pPr marL="0" indent="0">
              <a:buNone/>
            </a:pPr>
            <a:endParaRPr lang="en-US" dirty="0"/>
          </a:p>
          <a:p>
            <a:pPr marL="0" indent="0">
              <a:buNone/>
            </a:pPr>
            <a:r>
              <a:rPr lang="en-US" dirty="0" smtClean="0"/>
              <a:t>It all counts, just move!</a:t>
            </a:r>
          </a:p>
          <a:p>
            <a:r>
              <a:rPr lang="en-US" dirty="0" smtClean="0"/>
              <a:t>20-30 minutes every other day, start slow and gradually build up your tolerance.</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0721026"/>
      </p:ext>
    </p:extLst>
  </p:cSld>
  <p:clrMapOvr>
    <a:masterClrMapping/>
  </p:clrMapOvr>
  <mc:AlternateContent xmlns:mc="http://schemas.openxmlformats.org/markup-compatibility/2006" xmlns:p14="http://schemas.microsoft.com/office/powerpoint/2010/main">
    <mc:Choice Requires="p14">
      <p:transition spd="slow" p14:dur="2000" advTm="49172"/>
    </mc:Choice>
    <mc:Fallback xmlns="">
      <p:transition spd="slow" advTm="49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034" y="383391"/>
            <a:ext cx="8596668" cy="807076"/>
          </a:xfrm>
        </p:spPr>
        <p:txBody>
          <a:bodyPr/>
          <a:lstStyle/>
          <a:p>
            <a:r>
              <a:rPr lang="en-US" dirty="0" smtClean="0"/>
              <a:t>Medication Management: classes</a:t>
            </a:r>
            <a:endParaRPr lang="en-US" dirty="0"/>
          </a:p>
        </p:txBody>
      </p:sp>
      <p:sp>
        <p:nvSpPr>
          <p:cNvPr id="3" name="Text Placeholder 2"/>
          <p:cNvSpPr>
            <a:spLocks noGrp="1"/>
          </p:cNvSpPr>
          <p:nvPr>
            <p:ph type="body" idx="1"/>
          </p:nvPr>
        </p:nvSpPr>
        <p:spPr>
          <a:xfrm>
            <a:off x="675745" y="1275009"/>
            <a:ext cx="4185623" cy="141668"/>
          </a:xfrm>
        </p:spPr>
        <p:txBody>
          <a:bodyPr/>
          <a:lstStyle/>
          <a:p>
            <a:endParaRPr lang="en-US" dirty="0"/>
          </a:p>
        </p:txBody>
      </p:sp>
      <p:sp>
        <p:nvSpPr>
          <p:cNvPr id="4" name="Content Placeholder 3"/>
          <p:cNvSpPr>
            <a:spLocks noGrp="1"/>
          </p:cNvSpPr>
          <p:nvPr>
            <p:ph sz="half" idx="2"/>
          </p:nvPr>
        </p:nvSpPr>
        <p:spPr>
          <a:xfrm>
            <a:off x="675745" y="1190467"/>
            <a:ext cx="4185623" cy="5300485"/>
          </a:xfrm>
        </p:spPr>
        <p:txBody>
          <a:bodyPr>
            <a:normAutofit fontScale="92500" lnSpcReduction="20000"/>
          </a:bodyPr>
          <a:lstStyle/>
          <a:p>
            <a:pPr marL="0" indent="0">
              <a:buNone/>
            </a:pPr>
            <a:r>
              <a:rPr lang="en-US" b="1" i="1" dirty="0" err="1" smtClean="0"/>
              <a:t>Biguinide</a:t>
            </a:r>
            <a:r>
              <a:rPr lang="en-US" b="1" i="1" dirty="0" smtClean="0"/>
              <a:t> (pill)</a:t>
            </a:r>
          </a:p>
          <a:p>
            <a:pPr marL="0" indent="0">
              <a:buNone/>
            </a:pPr>
            <a:r>
              <a:rPr lang="en-US" b="1" i="1" dirty="0" smtClean="0"/>
              <a:t>Metformin</a:t>
            </a:r>
            <a:r>
              <a:rPr lang="en-US" dirty="0" smtClean="0"/>
              <a:t> </a:t>
            </a:r>
            <a:r>
              <a:rPr lang="en-US" dirty="0"/>
              <a:t>the most common </a:t>
            </a:r>
            <a:r>
              <a:rPr lang="en-US" dirty="0" smtClean="0"/>
              <a:t>and </a:t>
            </a:r>
            <a:r>
              <a:rPr lang="en-US" dirty="0"/>
              <a:t>may be the first medication.</a:t>
            </a:r>
          </a:p>
          <a:p>
            <a:pPr lvl="1"/>
            <a:r>
              <a:rPr lang="en-US" dirty="0"/>
              <a:t>This works by improving the body’s sensitivity to insulin so the body uses insulin effectively this can sometimes cause GI </a:t>
            </a:r>
            <a:r>
              <a:rPr lang="en-US" dirty="0" smtClean="0"/>
              <a:t>upset</a:t>
            </a:r>
          </a:p>
          <a:p>
            <a:pPr marL="0" indent="0">
              <a:buNone/>
            </a:pPr>
            <a:r>
              <a:rPr lang="en-US" b="1" i="1" dirty="0"/>
              <a:t>Sulfonylureas </a:t>
            </a:r>
            <a:r>
              <a:rPr lang="en-US" b="1" i="1" dirty="0" smtClean="0"/>
              <a:t>(pill)</a:t>
            </a:r>
            <a:endParaRPr lang="en-US" b="1" i="1" dirty="0"/>
          </a:p>
          <a:p>
            <a:pPr lvl="1"/>
            <a:r>
              <a:rPr lang="en-US" dirty="0"/>
              <a:t>This helps the body secrete more insulin this can sometimes cause a drop in blood sugar and weight gain, </a:t>
            </a:r>
            <a:r>
              <a:rPr lang="en-US" dirty="0" smtClean="0"/>
              <a:t>examples: </a:t>
            </a:r>
            <a:r>
              <a:rPr lang="en-US" dirty="0"/>
              <a:t>A</a:t>
            </a:r>
            <a:r>
              <a:rPr lang="en-US" dirty="0" smtClean="0"/>
              <a:t>maryl</a:t>
            </a:r>
            <a:endParaRPr lang="en-US" dirty="0"/>
          </a:p>
          <a:p>
            <a:pPr marL="0" indent="0">
              <a:buNone/>
            </a:pPr>
            <a:r>
              <a:rPr lang="en-US" b="1" i="1" dirty="0" smtClean="0"/>
              <a:t>DDP-4</a:t>
            </a:r>
            <a:r>
              <a:rPr lang="en-US" dirty="0" smtClean="0"/>
              <a:t> </a:t>
            </a:r>
            <a:r>
              <a:rPr lang="en-US" b="1" i="1" dirty="0" smtClean="0"/>
              <a:t>Inhibitors (pill)</a:t>
            </a:r>
          </a:p>
          <a:p>
            <a:pPr marL="685800" lvl="1"/>
            <a:r>
              <a:rPr lang="en-US" dirty="0" smtClean="0"/>
              <a:t>Helps reduce blood sugar but modestly, examples: </a:t>
            </a:r>
            <a:r>
              <a:rPr lang="en-US" dirty="0" err="1" smtClean="0"/>
              <a:t>Januvia,Onglyza,Trajenta</a:t>
            </a:r>
            <a:endParaRPr lang="en-US" dirty="0" smtClean="0"/>
          </a:p>
          <a:p>
            <a:pPr marL="0" indent="0">
              <a:buNone/>
            </a:pPr>
            <a:r>
              <a:rPr lang="en-US" b="1" i="1" dirty="0" smtClean="0"/>
              <a:t>Insulin</a:t>
            </a:r>
            <a:r>
              <a:rPr lang="en-US" dirty="0" smtClean="0"/>
              <a:t> </a:t>
            </a:r>
            <a:r>
              <a:rPr lang="en-US" b="1" i="1" dirty="0" smtClean="0"/>
              <a:t>(injectable) </a:t>
            </a:r>
          </a:p>
          <a:p>
            <a:r>
              <a:rPr lang="en-US" dirty="0"/>
              <a:t>	</a:t>
            </a:r>
            <a:r>
              <a:rPr lang="en-US" dirty="0" smtClean="0"/>
              <a:t>this may be needed if your body doesn’t produce enough </a:t>
            </a:r>
            <a:r>
              <a:rPr lang="en-US" dirty="0" err="1" smtClean="0"/>
              <a:t>insulin,examples</a:t>
            </a:r>
            <a:r>
              <a:rPr lang="en-US" dirty="0" smtClean="0"/>
              <a:t>: </a:t>
            </a:r>
            <a:r>
              <a:rPr lang="en-US" dirty="0" err="1" smtClean="0"/>
              <a:t>Novolin</a:t>
            </a:r>
            <a:r>
              <a:rPr lang="en-US" dirty="0" smtClean="0"/>
              <a:t>, </a:t>
            </a:r>
            <a:r>
              <a:rPr lang="en-US" dirty="0" err="1" smtClean="0"/>
              <a:t>Novolog</a:t>
            </a:r>
            <a:endParaRPr lang="en-US" dirty="0" smtClean="0"/>
          </a:p>
        </p:txBody>
      </p:sp>
      <p:sp>
        <p:nvSpPr>
          <p:cNvPr id="5" name="Text Placeholder 4"/>
          <p:cNvSpPr>
            <a:spLocks noGrp="1"/>
          </p:cNvSpPr>
          <p:nvPr>
            <p:ph type="body" sz="quarter" idx="3"/>
          </p:nvPr>
        </p:nvSpPr>
        <p:spPr>
          <a:xfrm>
            <a:off x="5088384" y="1275009"/>
            <a:ext cx="4185618" cy="141668"/>
          </a:xfrm>
        </p:spPr>
        <p:txBody>
          <a:bodyPr/>
          <a:lstStyle/>
          <a:p>
            <a:endParaRPr lang="en-US" dirty="0"/>
          </a:p>
        </p:txBody>
      </p:sp>
      <p:sp>
        <p:nvSpPr>
          <p:cNvPr id="6" name="Content Placeholder 5"/>
          <p:cNvSpPr>
            <a:spLocks noGrp="1"/>
          </p:cNvSpPr>
          <p:nvPr>
            <p:ph sz="quarter" idx="4"/>
          </p:nvPr>
        </p:nvSpPr>
        <p:spPr>
          <a:xfrm>
            <a:off x="5088384" y="1275009"/>
            <a:ext cx="4364709" cy="5460642"/>
          </a:xfrm>
        </p:spPr>
        <p:txBody>
          <a:bodyPr>
            <a:normAutofit lnSpcReduction="10000"/>
          </a:bodyPr>
          <a:lstStyle/>
          <a:p>
            <a:pPr marL="0" indent="0">
              <a:buNone/>
            </a:pPr>
            <a:r>
              <a:rPr lang="en-US" b="1" i="1" dirty="0" err="1" smtClean="0"/>
              <a:t>Meglitidines</a:t>
            </a:r>
            <a:r>
              <a:rPr lang="en-US" b="1" i="1" dirty="0" smtClean="0"/>
              <a:t> (pill)</a:t>
            </a:r>
          </a:p>
          <a:p>
            <a:pPr marL="685800" lvl="1"/>
            <a:r>
              <a:rPr lang="en-US" dirty="0"/>
              <a:t>Similar to sulfonylureas to help stimulate the pancreas to secrete more insulin this has a quicker reaction, </a:t>
            </a:r>
            <a:r>
              <a:rPr lang="en-US" dirty="0" smtClean="0"/>
              <a:t>examples: </a:t>
            </a:r>
            <a:r>
              <a:rPr lang="en-US" dirty="0" err="1" smtClean="0"/>
              <a:t>Prandin,Starlix</a:t>
            </a:r>
            <a:endParaRPr lang="en-US" dirty="0" smtClean="0"/>
          </a:p>
          <a:p>
            <a:pPr marL="0" indent="0">
              <a:buNone/>
            </a:pPr>
            <a:r>
              <a:rPr lang="en-US" i="1" dirty="0" err="1" smtClean="0"/>
              <a:t>Thiazolidinediones</a:t>
            </a:r>
            <a:r>
              <a:rPr lang="en-US" dirty="0"/>
              <a:t> </a:t>
            </a:r>
            <a:r>
              <a:rPr lang="en-US" b="1" i="1" dirty="0" smtClean="0"/>
              <a:t>(pill)</a:t>
            </a:r>
          </a:p>
          <a:p>
            <a:pPr marL="685800" lvl="1"/>
            <a:r>
              <a:rPr lang="en-US" dirty="0" smtClean="0"/>
              <a:t>Like metformin</a:t>
            </a:r>
            <a:r>
              <a:rPr lang="en-US" dirty="0"/>
              <a:t>, these medications make the body's tissues more sensitive to </a:t>
            </a:r>
            <a:r>
              <a:rPr lang="en-US" dirty="0" smtClean="0"/>
              <a:t>insulin, can cause </a:t>
            </a:r>
            <a:r>
              <a:rPr lang="en-US" dirty="0"/>
              <a:t>to weight </a:t>
            </a:r>
            <a:r>
              <a:rPr lang="en-US" dirty="0" smtClean="0"/>
              <a:t>gain, examples: Avandia, Actos</a:t>
            </a:r>
            <a:endParaRPr lang="en-US" dirty="0"/>
          </a:p>
          <a:p>
            <a:pPr marL="0" indent="0">
              <a:buNone/>
            </a:pPr>
            <a:r>
              <a:rPr lang="en-US" b="1" i="1" dirty="0" smtClean="0"/>
              <a:t>GLP-1 (injectable)</a:t>
            </a:r>
          </a:p>
          <a:p>
            <a:r>
              <a:rPr lang="en-US" sz="1600" dirty="0" smtClean="0"/>
              <a:t>Slows digestion to help lower blood sugar, can cause nausea, examples: </a:t>
            </a:r>
            <a:r>
              <a:rPr lang="en-US" sz="1600" dirty="0" err="1" smtClean="0"/>
              <a:t>Byetta</a:t>
            </a:r>
            <a:r>
              <a:rPr lang="en-US" sz="1600" dirty="0" smtClean="0"/>
              <a:t>, </a:t>
            </a:r>
            <a:r>
              <a:rPr lang="en-US" sz="1600" dirty="0" err="1" smtClean="0"/>
              <a:t>Victoza</a:t>
            </a:r>
            <a:r>
              <a:rPr lang="en-US" sz="1600" dirty="0" smtClean="0"/>
              <a:t> </a:t>
            </a:r>
          </a:p>
          <a:p>
            <a:pPr marL="0" indent="0">
              <a:buNone/>
            </a:pPr>
            <a:r>
              <a:rPr lang="en-US" sz="1600" b="1" i="1" dirty="0" smtClean="0"/>
              <a:t>SGLT-2 (injectable)</a:t>
            </a:r>
          </a:p>
          <a:p>
            <a:r>
              <a:rPr lang="en-US" sz="1600" b="1" i="1" dirty="0" smtClean="0"/>
              <a:t>	</a:t>
            </a:r>
            <a:r>
              <a:rPr lang="en-US" sz="1600" dirty="0" smtClean="0"/>
              <a:t>works by preventing the kidneys from absorbing the sugar it’s excreted in the urine, examples: </a:t>
            </a:r>
            <a:r>
              <a:rPr lang="en-US" sz="1600" dirty="0" err="1" smtClean="0"/>
              <a:t>Invokan</a:t>
            </a:r>
            <a:r>
              <a:rPr lang="en-US" sz="1600" dirty="0" smtClean="0"/>
              <a:t>, </a:t>
            </a:r>
            <a:r>
              <a:rPr lang="en-US" sz="1600" dirty="0" err="1" smtClean="0"/>
              <a:t>Farxiga</a:t>
            </a:r>
            <a:endParaRPr lang="en-US" sz="1600" dirty="0"/>
          </a:p>
        </p:txBody>
      </p:sp>
      <p:sp>
        <p:nvSpPr>
          <p:cNvPr id="8" name="TextBox 7"/>
          <p:cNvSpPr txBox="1"/>
          <p:nvPr/>
        </p:nvSpPr>
        <p:spPr>
          <a:xfrm>
            <a:off x="10225825" y="6352452"/>
            <a:ext cx="5782614" cy="276999"/>
          </a:xfrm>
          <a:prstGeom prst="rect">
            <a:avLst/>
          </a:prstGeom>
          <a:noFill/>
        </p:spPr>
        <p:txBody>
          <a:bodyPr wrap="square" rtlCol="0">
            <a:spAutoFit/>
          </a:bodyPr>
          <a:lstStyle/>
          <a:p>
            <a:r>
              <a:rPr lang="en-US" sz="1200" dirty="0" smtClean="0"/>
              <a:t>Mayoclinic.org,  2018</a:t>
            </a:r>
            <a:endParaRPr lang="en-US" sz="1200" dirty="0"/>
          </a:p>
        </p:txBody>
      </p:sp>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0834407"/>
      </p:ext>
    </p:extLst>
  </p:cSld>
  <p:clrMapOvr>
    <a:masterClrMapping/>
  </p:clrMapOvr>
  <mc:AlternateContent xmlns:mc="http://schemas.openxmlformats.org/markup-compatibility/2006" xmlns:p14="http://schemas.microsoft.com/office/powerpoint/2010/main">
    <mc:Choice Requires="p14">
      <p:transition spd="slow" p14:dur="2000" advTm="26582"/>
    </mc:Choice>
    <mc:Fallback xmlns="">
      <p:transition spd="slow" advTm="265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000259"/>
          </a:xfrm>
        </p:spPr>
        <p:txBody>
          <a:bodyPr/>
          <a:lstStyle/>
          <a:p>
            <a:r>
              <a:rPr lang="en-US" dirty="0" smtClean="0"/>
              <a:t>Diabetes Management</a:t>
            </a:r>
            <a:endParaRPr lang="en-US" dirty="0"/>
          </a:p>
        </p:txBody>
      </p:sp>
      <p:sp>
        <p:nvSpPr>
          <p:cNvPr id="3" name="Content Placeholder 2"/>
          <p:cNvSpPr>
            <a:spLocks noGrp="1"/>
          </p:cNvSpPr>
          <p:nvPr>
            <p:ph idx="1"/>
          </p:nvPr>
        </p:nvSpPr>
        <p:spPr>
          <a:xfrm>
            <a:off x="677334" y="1609859"/>
            <a:ext cx="8596668" cy="4431503"/>
          </a:xfrm>
        </p:spPr>
        <p:txBody>
          <a:bodyPr/>
          <a:lstStyle/>
          <a:p>
            <a:pPr marL="0" indent="0">
              <a:buNone/>
            </a:pPr>
            <a:r>
              <a:rPr lang="en-US" dirty="0" smtClean="0"/>
              <a:t>There are many medications that can help reduce blood sugar and many more new not mentioned. The reality is one needs to also help the body through a proper diet and exercise. </a:t>
            </a:r>
            <a:endParaRPr lang="en-US" dirty="0"/>
          </a:p>
        </p:txBody>
      </p:sp>
      <p:pic>
        <p:nvPicPr>
          <p:cNvPr id="7" name="Picture 6"/>
          <p:cNvPicPr>
            <a:picLocks noChangeAspect="1"/>
          </p:cNvPicPr>
          <p:nvPr/>
        </p:nvPicPr>
        <p:blipFill>
          <a:blip r:embed="rId4"/>
          <a:stretch>
            <a:fillRect/>
          </a:stretch>
        </p:blipFill>
        <p:spPr>
          <a:xfrm>
            <a:off x="820520" y="2716040"/>
            <a:ext cx="8310295" cy="3821604"/>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90335448"/>
      </p:ext>
    </p:extLst>
  </p:cSld>
  <p:clrMapOvr>
    <a:masterClrMapping/>
  </p:clrMapOvr>
  <mc:AlternateContent xmlns:mc="http://schemas.openxmlformats.org/markup-compatibility/2006" xmlns:p14="http://schemas.microsoft.com/office/powerpoint/2010/main">
    <mc:Choice Requires="p14">
      <p:transition spd="slow" p14:dur="2000" advTm="21881"/>
    </mc:Choice>
    <mc:Fallback xmlns="">
      <p:transition spd="slow" advTm="21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Complications</a:t>
            </a:r>
            <a:endParaRPr lang="en-US" dirty="0"/>
          </a:p>
        </p:txBody>
      </p:sp>
      <p:sp>
        <p:nvSpPr>
          <p:cNvPr id="3" name="Content Placeholder 2"/>
          <p:cNvSpPr>
            <a:spLocks noGrp="1"/>
          </p:cNvSpPr>
          <p:nvPr>
            <p:ph idx="1"/>
          </p:nvPr>
        </p:nvSpPr>
        <p:spPr/>
        <p:txBody>
          <a:bodyPr>
            <a:normAutofit fontScale="77500" lnSpcReduction="20000"/>
          </a:bodyPr>
          <a:lstStyle/>
          <a:p>
            <a:pPr marL="0" indent="0">
              <a:buNone/>
            </a:pPr>
            <a:r>
              <a:rPr lang="en-US" dirty="0" smtClean="0"/>
              <a:t>If blood sugar is not treated and stays too high it can cause many complications:</a:t>
            </a:r>
          </a:p>
          <a:p>
            <a:r>
              <a:rPr lang="en-US" dirty="0" smtClean="0"/>
              <a:t>Blurred vision, eye damage</a:t>
            </a:r>
          </a:p>
          <a:p>
            <a:r>
              <a:rPr lang="en-US" dirty="0" smtClean="0"/>
              <a:t>Sudden weight loss</a:t>
            </a:r>
          </a:p>
          <a:p>
            <a:r>
              <a:rPr lang="en-US" dirty="0" smtClean="0"/>
              <a:t>Heart disease</a:t>
            </a:r>
          </a:p>
          <a:p>
            <a:r>
              <a:rPr lang="en-US" dirty="0" smtClean="0"/>
              <a:t>Vascular problems</a:t>
            </a:r>
          </a:p>
          <a:p>
            <a:r>
              <a:rPr lang="en-US" dirty="0" smtClean="0"/>
              <a:t>Non stop hunger</a:t>
            </a:r>
          </a:p>
          <a:p>
            <a:r>
              <a:rPr lang="en-US" dirty="0" smtClean="0"/>
              <a:t>Nerve damage</a:t>
            </a:r>
          </a:p>
          <a:p>
            <a:r>
              <a:rPr lang="en-US" dirty="0" smtClean="0"/>
              <a:t>Kidney problems</a:t>
            </a:r>
          </a:p>
          <a:p>
            <a:r>
              <a:rPr lang="en-US" dirty="0" smtClean="0"/>
              <a:t>Foot damage</a:t>
            </a:r>
          </a:p>
          <a:p>
            <a:r>
              <a:rPr lang="en-US" dirty="0" smtClean="0"/>
              <a:t>Fatigue </a:t>
            </a:r>
          </a:p>
          <a:p>
            <a:r>
              <a:rPr lang="en-US" dirty="0" smtClean="0"/>
              <a:t>Vaginal infections</a:t>
            </a:r>
          </a:p>
          <a:p>
            <a:r>
              <a:rPr lang="en-US" dirty="0" smtClean="0"/>
              <a:t>Skin conditions</a:t>
            </a:r>
          </a:p>
          <a:p>
            <a:r>
              <a:rPr lang="en-US" dirty="0" smtClean="0"/>
              <a:t>Depression </a:t>
            </a:r>
            <a:endParaRPr lang="en-US" dirty="0"/>
          </a:p>
        </p:txBody>
      </p:sp>
      <p:pic>
        <p:nvPicPr>
          <p:cNvPr id="5" name="Picture 4"/>
          <p:cNvPicPr>
            <a:picLocks noChangeAspect="1"/>
          </p:cNvPicPr>
          <p:nvPr/>
        </p:nvPicPr>
        <p:blipFill>
          <a:blip r:embed="rId4"/>
          <a:stretch>
            <a:fillRect/>
          </a:stretch>
        </p:blipFill>
        <p:spPr>
          <a:xfrm>
            <a:off x="3359647" y="2480601"/>
            <a:ext cx="5734050" cy="3790950"/>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59798955"/>
      </p:ext>
    </p:extLst>
  </p:cSld>
  <p:clrMapOvr>
    <a:masterClrMapping/>
  </p:clrMapOvr>
  <mc:AlternateContent xmlns:mc="http://schemas.openxmlformats.org/markup-compatibility/2006" xmlns:p14="http://schemas.microsoft.com/office/powerpoint/2010/main">
    <mc:Choice Requires="p14">
      <p:transition spd="slow" p14:dur="2000" advTm="31904"/>
    </mc:Choice>
    <mc:Fallback xmlns="">
      <p:transition spd="slow" advTm="31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5120"/>
            <a:ext cx="8596668" cy="1320800"/>
          </a:xfrm>
        </p:spPr>
        <p:txBody>
          <a:bodyPr/>
          <a:lstStyle/>
          <a:p>
            <a:r>
              <a:rPr lang="en-US" dirty="0" smtClean="0"/>
              <a:t>Living with Diabetes</a:t>
            </a:r>
            <a:endParaRPr lang="en-US" dirty="0"/>
          </a:p>
        </p:txBody>
      </p:sp>
      <p:sp>
        <p:nvSpPr>
          <p:cNvPr id="3" name="Content Placeholder 2"/>
          <p:cNvSpPr>
            <a:spLocks noGrp="1"/>
          </p:cNvSpPr>
          <p:nvPr>
            <p:ph idx="1"/>
          </p:nvPr>
        </p:nvSpPr>
        <p:spPr>
          <a:xfrm>
            <a:off x="677334" y="1481071"/>
            <a:ext cx="8596668" cy="4560292"/>
          </a:xfrm>
        </p:spPr>
        <p:txBody>
          <a:bodyPr/>
          <a:lstStyle/>
          <a:p>
            <a:pPr marL="0" indent="0">
              <a:buNone/>
            </a:pPr>
            <a:r>
              <a:rPr lang="en-US" dirty="0" smtClean="0"/>
              <a:t>When a person is diagnosed with diabetes it can be traumatic. Talk to the provider let them know if you are struggling with this illness. Don’t ignore it!!</a:t>
            </a:r>
          </a:p>
          <a:p>
            <a:pPr marL="0" indent="0">
              <a:buNone/>
            </a:pPr>
            <a:r>
              <a:rPr lang="en-US" dirty="0" smtClean="0"/>
              <a:t>There is no cure for diabetes but one can manage the symptoms and delay or avoid the complications and a healthful life managing diabetes. </a:t>
            </a:r>
          </a:p>
          <a:p>
            <a:pPr marL="0" indent="0">
              <a:buNone/>
            </a:pPr>
            <a:r>
              <a:rPr lang="en-US" dirty="0" smtClean="0"/>
              <a:t>If you have questions ask the provider at your next visit at Pine Street Family Practice!</a:t>
            </a:r>
            <a:endParaRPr lang="en-US" dirty="0"/>
          </a:p>
        </p:txBody>
      </p:sp>
      <p:pic>
        <p:nvPicPr>
          <p:cNvPr id="5" name="Picture 4"/>
          <p:cNvPicPr>
            <a:picLocks noChangeAspect="1"/>
          </p:cNvPicPr>
          <p:nvPr/>
        </p:nvPicPr>
        <p:blipFill>
          <a:blip r:embed="rId4"/>
          <a:stretch>
            <a:fillRect/>
          </a:stretch>
        </p:blipFill>
        <p:spPr>
          <a:xfrm>
            <a:off x="2895730" y="3396935"/>
            <a:ext cx="4159876" cy="2907273"/>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14608285"/>
      </p:ext>
    </p:extLst>
  </p:cSld>
  <p:clrMapOvr>
    <a:masterClrMapping/>
  </p:clrMapOvr>
  <mc:AlternateContent xmlns:mc="http://schemas.openxmlformats.org/markup-compatibility/2006" xmlns:p14="http://schemas.microsoft.com/office/powerpoint/2010/main">
    <mc:Choice Requires="p14">
      <p:transition spd="slow" p14:dur="2000" advTm="32162"/>
    </mc:Choice>
    <mc:Fallback xmlns="">
      <p:transition spd="slow" advTm="321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sp>
        <p:nvSpPr>
          <p:cNvPr id="3" name="Content Placeholder 2"/>
          <p:cNvSpPr>
            <a:spLocks noGrp="1"/>
          </p:cNvSpPr>
          <p:nvPr>
            <p:ph idx="1"/>
          </p:nvPr>
        </p:nvSpPr>
        <p:spPr/>
        <p:txBody>
          <a:bodyPr>
            <a:normAutofit fontScale="85000" lnSpcReduction="20000"/>
          </a:bodyPr>
          <a:lstStyle/>
          <a:p>
            <a:pPr marL="0" indent="0">
              <a:buNone/>
            </a:pPr>
            <a:r>
              <a:rPr lang="en-US" dirty="0">
                <a:hlinkClick r:id="rId4"/>
              </a:rPr>
              <a:t>https://</a:t>
            </a:r>
            <a:r>
              <a:rPr lang="en-US" dirty="0" smtClean="0">
                <a:hlinkClick r:id="rId4"/>
              </a:rPr>
              <a:t>www.google.com/search?q=bmi+calculator&amp;rlz=1C1RNVH_enUS540US541&amp;oq=bmi+calcu&amp;aqs=chrome.0.0j69i60j69i57j0l3.2693j1j7&amp;sourceid=chrome&amp;ie=UTF-8</a:t>
            </a:r>
            <a:endParaRPr lang="en-US" dirty="0" smtClean="0"/>
          </a:p>
          <a:p>
            <a:pPr marL="0" indent="0">
              <a:buNone/>
            </a:pPr>
            <a:endParaRPr lang="en-US" dirty="0"/>
          </a:p>
          <a:p>
            <a:pPr marL="0" indent="0">
              <a:buNone/>
            </a:pPr>
            <a:r>
              <a:rPr lang="en-US" dirty="0">
                <a:hlinkClick r:id="rId5"/>
              </a:rPr>
              <a:t>http://www.diabetes.org/are-you-at-risk/prediabetes</a:t>
            </a:r>
            <a:r>
              <a:rPr lang="en-US" dirty="0" smtClean="0">
                <a:hlinkClick r:id="rId5"/>
              </a:rPr>
              <a:t>/</a:t>
            </a:r>
            <a:endParaRPr lang="en-US" dirty="0" smtClean="0"/>
          </a:p>
          <a:p>
            <a:pPr marL="0" indent="0">
              <a:buNone/>
            </a:pPr>
            <a:endParaRPr lang="en-US" dirty="0" smtClean="0"/>
          </a:p>
          <a:p>
            <a:pPr marL="0" indent="0">
              <a:buNone/>
            </a:pPr>
            <a:r>
              <a:rPr lang="en-US" dirty="0">
                <a:hlinkClick r:id="rId6"/>
              </a:rPr>
              <a:t>https://www.ncbi.nlm.nih.gov/books/NBK279141</a:t>
            </a:r>
            <a:r>
              <a:rPr lang="en-US" dirty="0" smtClean="0">
                <a:hlinkClick r:id="rId6"/>
              </a:rPr>
              <a:t>/</a:t>
            </a:r>
            <a:endParaRPr lang="en-US" dirty="0" smtClean="0"/>
          </a:p>
          <a:p>
            <a:pPr marL="0" indent="0">
              <a:buNone/>
            </a:pPr>
            <a:endParaRPr lang="en-US" dirty="0"/>
          </a:p>
          <a:p>
            <a:pPr marL="0" indent="0">
              <a:buNone/>
            </a:pPr>
            <a:r>
              <a:rPr lang="en-US" dirty="0" smtClean="0">
                <a:hlinkClick r:id="rId7"/>
              </a:rPr>
              <a:t>https</a:t>
            </a:r>
            <a:r>
              <a:rPr lang="en-US" dirty="0">
                <a:hlinkClick r:id="rId7"/>
              </a:rPr>
              <a:t>://</a:t>
            </a:r>
            <a:r>
              <a:rPr lang="en-US" dirty="0" smtClean="0">
                <a:hlinkClick r:id="rId7"/>
              </a:rPr>
              <a:t>www.mayoclinic.org/diseases-conditions/diabetes/symptoms-causes/syc-20371444</a:t>
            </a:r>
            <a:endParaRPr lang="en-US" dirty="0" smtClean="0"/>
          </a:p>
          <a:p>
            <a:pPr marL="0" indent="0">
              <a:buNone/>
            </a:pPr>
            <a:endParaRPr lang="en-US" dirty="0"/>
          </a:p>
          <a:p>
            <a:pPr marL="0" indent="0">
              <a:buNone/>
            </a:pPr>
            <a:r>
              <a:rPr lang="en-US" dirty="0">
                <a:hlinkClick r:id="rId8"/>
              </a:rPr>
              <a:t>https://</a:t>
            </a:r>
            <a:r>
              <a:rPr lang="en-US" dirty="0" smtClean="0">
                <a:hlinkClick r:id="rId8"/>
              </a:rPr>
              <a:t>www.mayoclinic.org/diseases-conditions/type-2-diabetes/diagnosis-treatment/drc-20351199</a:t>
            </a:r>
            <a:endParaRPr lang="en-US" dirty="0" smtClean="0"/>
          </a:p>
          <a:p>
            <a:pPr marL="0" indent="0">
              <a:buNone/>
            </a:pPr>
            <a:endParaRPr lang="en-US" dirty="0"/>
          </a:p>
          <a:p>
            <a:pPr marL="0" indent="0">
              <a:buNone/>
            </a:pPr>
            <a:r>
              <a:rPr lang="en-US" dirty="0">
                <a:hlinkClick r:id="rId9"/>
              </a:rPr>
              <a:t>http://</a:t>
            </a:r>
            <a:r>
              <a:rPr lang="en-US" dirty="0" smtClean="0">
                <a:hlinkClick r:id="rId9"/>
              </a:rPr>
              <a:t>www.diabetes.org/assets/pdfs/basics/cdc-statistics-report-2017.pdf</a:t>
            </a:r>
            <a:endParaRPr lang="en-US" dirty="0" smtClean="0"/>
          </a:p>
          <a:p>
            <a:pPr marL="0" indent="0">
              <a:buNone/>
            </a:pPr>
            <a:endParaRPr lang="en-US" dirty="0" smtClean="0"/>
          </a:p>
          <a:p>
            <a:pPr marL="0" indent="0">
              <a:buNone/>
            </a:pPr>
            <a:endParaRPr lang="en-US" dirty="0" smtClean="0"/>
          </a:p>
          <a:p>
            <a:pPr marL="0" indent="0">
              <a:buNone/>
            </a:pPr>
            <a:endParaRPr lang="en-US" dirty="0" smtClean="0"/>
          </a:p>
          <a:p>
            <a:pPr marL="0" indent="0">
              <a:buNone/>
            </a:pPr>
            <a:endParaRPr lang="en-US" dirty="0" smtClean="0"/>
          </a:p>
          <a:p>
            <a:pPr marL="0" indent="0">
              <a:buNone/>
            </a:pPr>
            <a:endParaRPr lang="en-US" dirty="0" smtClean="0"/>
          </a:p>
          <a:p>
            <a:pPr marL="0" indent="0">
              <a:buNone/>
            </a:pP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02291929"/>
      </p:ext>
    </p:extLst>
  </p:cSld>
  <p:clrMapOvr>
    <a:masterClrMapping/>
  </p:clrMapOvr>
  <mc:AlternateContent xmlns:mc="http://schemas.openxmlformats.org/markup-compatibility/2006" xmlns:p14="http://schemas.microsoft.com/office/powerpoint/2010/main">
    <mc:Choice Requires="p14">
      <p:transition spd="slow" p14:dur="2000" advTm="22226"/>
    </mc:Choice>
    <mc:Fallback xmlns="">
      <p:transition spd="slow" advTm="222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Diabetes </a:t>
            </a:r>
            <a:endParaRPr lang="en-US" dirty="0"/>
          </a:p>
        </p:txBody>
      </p:sp>
      <p:sp>
        <p:nvSpPr>
          <p:cNvPr id="3" name="Subtitle 2"/>
          <p:cNvSpPr>
            <a:spLocks noGrp="1"/>
          </p:cNvSpPr>
          <p:nvPr>
            <p:ph type="subTitle" idx="1"/>
          </p:nvPr>
        </p:nvSpPr>
        <p:spPr/>
        <p:txBody>
          <a:bodyPr/>
          <a:lstStyle/>
          <a:p>
            <a:r>
              <a:rPr lang="en-US" dirty="0" smtClean="0"/>
              <a:t>Pine Street Family Practice Podcast #2</a:t>
            </a:r>
          </a:p>
          <a:p>
            <a:r>
              <a:rPr lang="en-US" dirty="0" smtClean="0"/>
              <a:t>By Maryanne Gallagher APN</a:t>
            </a: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64537433"/>
      </p:ext>
    </p:extLst>
  </p:cSld>
  <p:clrMapOvr>
    <a:masterClrMapping/>
  </p:clrMapOvr>
  <mc:AlternateContent xmlns:mc="http://schemas.openxmlformats.org/markup-compatibility/2006" xmlns:p14="http://schemas.microsoft.com/office/powerpoint/2010/main">
    <mc:Choice Requires="p14">
      <p:transition spd="slow" p14:dur="2000" advTm="13393"/>
    </mc:Choice>
    <mc:Fallback xmlns="">
      <p:transition spd="slow" advTm="13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Statistics on Diabetes</a:t>
            </a:r>
            <a:endParaRPr lang="en-US" dirty="0"/>
          </a:p>
        </p:txBody>
      </p:sp>
      <p:sp>
        <p:nvSpPr>
          <p:cNvPr id="3" name="Content Placeholder 2"/>
          <p:cNvSpPr>
            <a:spLocks noGrp="1"/>
          </p:cNvSpPr>
          <p:nvPr>
            <p:ph idx="1"/>
          </p:nvPr>
        </p:nvSpPr>
        <p:spPr>
          <a:xfrm>
            <a:off x="677334" y="1365161"/>
            <a:ext cx="8596668" cy="4676201"/>
          </a:xfrm>
        </p:spPr>
        <p:txBody>
          <a:bodyPr>
            <a:normAutofit/>
          </a:bodyPr>
          <a:lstStyle/>
          <a:p>
            <a:r>
              <a:rPr lang="en-US" dirty="0" smtClean="0"/>
              <a:t>Prevalence or how many people are living with diabetes</a:t>
            </a:r>
          </a:p>
          <a:p>
            <a:pPr lvl="1"/>
            <a:r>
              <a:rPr lang="en-US" dirty="0" smtClean="0"/>
              <a:t>30.3 </a:t>
            </a:r>
            <a:r>
              <a:rPr lang="en-US" dirty="0"/>
              <a:t>million Americans, or 9.4% of the </a:t>
            </a:r>
            <a:r>
              <a:rPr lang="en-US" dirty="0" smtClean="0"/>
              <a:t>population</a:t>
            </a:r>
            <a:r>
              <a:rPr lang="en-US" dirty="0"/>
              <a:t> </a:t>
            </a:r>
            <a:endParaRPr lang="en-US" dirty="0" smtClean="0"/>
          </a:p>
          <a:p>
            <a:pPr lvl="1"/>
            <a:r>
              <a:rPr lang="en-US" dirty="0" smtClean="0"/>
              <a:t>7.2 </a:t>
            </a:r>
            <a:r>
              <a:rPr lang="en-US" dirty="0"/>
              <a:t>million were </a:t>
            </a:r>
            <a:r>
              <a:rPr lang="en-US" dirty="0" smtClean="0"/>
              <a:t>undiagnosed</a:t>
            </a:r>
          </a:p>
          <a:p>
            <a:pPr lvl="1"/>
            <a:r>
              <a:rPr lang="en-US" dirty="0" smtClean="0"/>
              <a:t>12.2 million are seniors aged 65 and older </a:t>
            </a:r>
            <a:endParaRPr lang="en-US" dirty="0"/>
          </a:p>
          <a:p>
            <a:r>
              <a:rPr lang="en-US" dirty="0" smtClean="0"/>
              <a:t>New cases: </a:t>
            </a:r>
            <a:r>
              <a:rPr lang="en-US" dirty="0"/>
              <a:t>1.5 million Americans are diagnosed with </a:t>
            </a:r>
            <a:r>
              <a:rPr lang="en-US" dirty="0" smtClean="0"/>
              <a:t>diabetes annually</a:t>
            </a:r>
            <a:endParaRPr lang="en-US" dirty="0"/>
          </a:p>
          <a:p>
            <a:r>
              <a:rPr lang="en-US" dirty="0"/>
              <a:t>Prediabetes</a:t>
            </a:r>
            <a:r>
              <a:rPr lang="en-US" dirty="0" smtClean="0"/>
              <a:t>:</a:t>
            </a:r>
          </a:p>
          <a:p>
            <a:pPr lvl="1"/>
            <a:r>
              <a:rPr lang="en-US" dirty="0" smtClean="0"/>
              <a:t> </a:t>
            </a:r>
            <a:r>
              <a:rPr lang="en-US" dirty="0"/>
              <a:t>84.1 million Americans age 18 and older </a:t>
            </a:r>
            <a:r>
              <a:rPr lang="en-US" dirty="0" smtClean="0"/>
              <a:t>have prediabetes</a:t>
            </a:r>
            <a:endParaRPr lang="en-US" dirty="0"/>
          </a:p>
          <a:p>
            <a:r>
              <a:rPr lang="en-US" dirty="0" smtClean="0"/>
              <a:t>Deaths</a:t>
            </a:r>
          </a:p>
          <a:p>
            <a:pPr lvl="1"/>
            <a:r>
              <a:rPr lang="en-US" dirty="0" smtClean="0"/>
              <a:t> </a:t>
            </a:r>
            <a:r>
              <a:rPr lang="en-US" dirty="0"/>
              <a:t>Diabetes </a:t>
            </a:r>
            <a:r>
              <a:rPr lang="en-US" dirty="0" smtClean="0"/>
              <a:t>is the </a:t>
            </a:r>
            <a:r>
              <a:rPr lang="en-US" dirty="0"/>
              <a:t>7th leading cause of death in the United </a:t>
            </a:r>
            <a:r>
              <a:rPr lang="en-US" dirty="0" smtClean="0"/>
              <a:t>States</a:t>
            </a:r>
            <a:endParaRPr lang="en-US" dirty="0"/>
          </a:p>
        </p:txBody>
      </p:sp>
      <p:sp>
        <p:nvSpPr>
          <p:cNvPr id="4" name="TextBox 3"/>
          <p:cNvSpPr txBox="1"/>
          <p:nvPr/>
        </p:nvSpPr>
        <p:spPr>
          <a:xfrm>
            <a:off x="7109138" y="6041362"/>
            <a:ext cx="4649274" cy="369332"/>
          </a:xfrm>
          <a:prstGeom prst="rect">
            <a:avLst/>
          </a:prstGeom>
          <a:noFill/>
        </p:spPr>
        <p:txBody>
          <a:bodyPr wrap="square" rtlCol="0">
            <a:spAutoFit/>
          </a:bodyPr>
          <a:lstStyle/>
          <a:p>
            <a:r>
              <a:rPr lang="en-US" dirty="0" smtClean="0"/>
              <a:t>American Diabetes </a:t>
            </a:r>
            <a:r>
              <a:rPr lang="en-US" dirty="0" err="1" smtClean="0"/>
              <a:t>Assoc</a:t>
            </a:r>
            <a:r>
              <a:rPr lang="en-US" dirty="0" smtClean="0"/>
              <a:t>, CDC, 2018 </a:t>
            </a: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84151506"/>
      </p:ext>
    </p:extLst>
  </p:cSld>
  <p:clrMapOvr>
    <a:masterClrMapping/>
  </p:clrMapOvr>
  <mc:AlternateContent xmlns:mc="http://schemas.openxmlformats.org/markup-compatibility/2006" xmlns:p14="http://schemas.microsoft.com/office/powerpoint/2010/main">
    <mc:Choice Requires="p14">
      <p:transition spd="slow" p14:dur="2000" advTm="52857"/>
    </mc:Choice>
    <mc:Fallback xmlns="">
      <p:transition spd="slow" advTm="528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807076"/>
          </a:xfrm>
        </p:spPr>
        <p:txBody>
          <a:bodyPr>
            <a:normAutofit/>
          </a:bodyPr>
          <a:lstStyle/>
          <a:p>
            <a:r>
              <a:rPr lang="en-US" dirty="0" smtClean="0"/>
              <a:t>What is Diabetes?</a:t>
            </a:r>
            <a:endParaRPr lang="en-US" dirty="0"/>
          </a:p>
        </p:txBody>
      </p:sp>
      <p:sp>
        <p:nvSpPr>
          <p:cNvPr id="3" name="Content Placeholder 2"/>
          <p:cNvSpPr>
            <a:spLocks noGrp="1"/>
          </p:cNvSpPr>
          <p:nvPr>
            <p:ph idx="1"/>
          </p:nvPr>
        </p:nvSpPr>
        <p:spPr>
          <a:xfrm>
            <a:off x="677334" y="1648496"/>
            <a:ext cx="7758328" cy="4447503"/>
          </a:xfrm>
        </p:spPr>
        <p:txBody>
          <a:bodyPr>
            <a:normAutofit fontScale="92500" lnSpcReduction="10000"/>
          </a:bodyPr>
          <a:lstStyle/>
          <a:p>
            <a:pPr marL="0" indent="0">
              <a:buNone/>
            </a:pPr>
            <a:r>
              <a:rPr lang="en-US" dirty="0" smtClean="0"/>
              <a:t>Diabetes is a problem in the body that causes the blood sugar or glucose to elevate. </a:t>
            </a:r>
          </a:p>
          <a:p>
            <a:pPr marL="0" indent="0">
              <a:buNone/>
            </a:pPr>
            <a:r>
              <a:rPr lang="en-US" dirty="0" smtClean="0"/>
              <a:t>There are a few types T1, gestational, and T2 which is the most common. </a:t>
            </a:r>
          </a:p>
          <a:p>
            <a:pPr marL="0" indent="0">
              <a:buNone/>
            </a:pPr>
            <a:r>
              <a:rPr lang="en-US" dirty="0" smtClean="0"/>
              <a:t>In the body, the pancreas, an organ in the abdomen area, makes a hormone called insulin, insulin circulates reduces the glucose in the blood and pushes the glucose to enter cells, which is used for energy. </a:t>
            </a:r>
          </a:p>
          <a:p>
            <a:pPr marL="0" indent="0">
              <a:buNone/>
            </a:pPr>
            <a:r>
              <a:rPr lang="en-US" dirty="0" smtClean="0"/>
              <a:t>How does the body find glucose? There are 2 major sources, our food and our liver both stores and makes glucose. When we don’t eat or fast and our body needs glucose our liver breaks down the stored glucose called glycogen and releases it to the body to keep our level normal. </a:t>
            </a:r>
          </a:p>
          <a:p>
            <a:pPr marL="0" indent="0">
              <a:buNone/>
            </a:pPr>
            <a:r>
              <a:rPr lang="en-US" dirty="0" smtClean="0"/>
              <a:t>With T2 Diabetes the body doesn’t use insulin properly and then can become insulin resistant. In the beginning, the pancreas increases insulin production to try and keep up with the demand. Eventually the pancreas gets tired and can’t make enough insulin to keep the body’s glucose at a normal level and the glucose builds up and stays in the blood stream.</a:t>
            </a:r>
          </a:p>
          <a:p>
            <a:pPr marL="0" indent="0">
              <a:buNone/>
            </a:pPr>
            <a:endParaRPr lang="en-US" dirty="0"/>
          </a:p>
        </p:txBody>
      </p:sp>
      <p:sp>
        <p:nvSpPr>
          <p:cNvPr id="4" name="TextBox 3"/>
          <p:cNvSpPr txBox="1"/>
          <p:nvPr/>
        </p:nvSpPr>
        <p:spPr>
          <a:xfrm>
            <a:off x="6658377" y="6216134"/>
            <a:ext cx="5381223" cy="369332"/>
          </a:xfrm>
          <a:prstGeom prst="rect">
            <a:avLst/>
          </a:prstGeom>
          <a:noFill/>
        </p:spPr>
        <p:txBody>
          <a:bodyPr wrap="square" rtlCol="0">
            <a:spAutoFit/>
          </a:bodyPr>
          <a:lstStyle/>
          <a:p>
            <a:r>
              <a:rPr lang="en-US" dirty="0" smtClean="0"/>
              <a:t>Center for Disease Control (CDC), 2018</a:t>
            </a:r>
            <a:endParaRPr lang="en-US" dirty="0"/>
          </a:p>
        </p:txBody>
      </p:sp>
      <p:pic>
        <p:nvPicPr>
          <p:cNvPr id="6" name="Picture 5"/>
          <p:cNvPicPr>
            <a:picLocks noChangeAspect="1"/>
          </p:cNvPicPr>
          <p:nvPr/>
        </p:nvPicPr>
        <p:blipFill>
          <a:blip r:embed="rId4"/>
          <a:stretch>
            <a:fillRect/>
          </a:stretch>
        </p:blipFill>
        <p:spPr>
          <a:xfrm>
            <a:off x="8435662" y="422709"/>
            <a:ext cx="3467099" cy="3898739"/>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89252402"/>
      </p:ext>
    </p:extLst>
  </p:cSld>
  <p:clrMapOvr>
    <a:masterClrMapping/>
  </p:clrMapOvr>
  <mc:AlternateContent xmlns:mc="http://schemas.openxmlformats.org/markup-compatibility/2006" xmlns:p14="http://schemas.microsoft.com/office/powerpoint/2010/main">
    <mc:Choice Requires="p14">
      <p:transition spd="slow" p14:dur="2000" advTm="104513"/>
    </mc:Choice>
    <mc:Fallback xmlns="">
      <p:transition spd="slow" advTm="1045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T2 Diabetes </a:t>
            </a:r>
            <a:br>
              <a:rPr lang="en-US" dirty="0" smtClean="0"/>
            </a:br>
            <a:r>
              <a:rPr lang="en-US" dirty="0" smtClean="0"/>
              <a:t>Signs and Symptoms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Increased thirst</a:t>
            </a:r>
          </a:p>
          <a:p>
            <a:r>
              <a:rPr lang="en-US" dirty="0" smtClean="0"/>
              <a:t>Increased hunger especially after eating</a:t>
            </a:r>
          </a:p>
          <a:p>
            <a:r>
              <a:rPr lang="en-US" dirty="0" smtClean="0"/>
              <a:t>Dry mouth</a:t>
            </a:r>
          </a:p>
          <a:p>
            <a:r>
              <a:rPr lang="en-US" dirty="0" smtClean="0"/>
              <a:t>Increased and frequent urination</a:t>
            </a:r>
          </a:p>
          <a:p>
            <a:r>
              <a:rPr lang="en-US" dirty="0" smtClean="0"/>
              <a:t>Sweating</a:t>
            </a:r>
          </a:p>
          <a:p>
            <a:r>
              <a:rPr lang="en-US" dirty="0" smtClean="0"/>
              <a:t>Unexplained weight loss/gain when eating normally</a:t>
            </a:r>
          </a:p>
          <a:p>
            <a:r>
              <a:rPr lang="en-US" dirty="0" smtClean="0"/>
              <a:t>Fatigue</a:t>
            </a:r>
          </a:p>
          <a:p>
            <a:r>
              <a:rPr lang="en-US" dirty="0" smtClean="0"/>
              <a:t>Blurry vision</a:t>
            </a:r>
          </a:p>
          <a:p>
            <a:r>
              <a:rPr lang="en-US" dirty="0" smtClean="0"/>
              <a:t>Slow healing cuts/sores</a:t>
            </a:r>
          </a:p>
          <a:p>
            <a:r>
              <a:rPr lang="en-US" dirty="0" smtClean="0"/>
              <a:t>Frequent urination </a:t>
            </a:r>
            <a:endParaRPr lang="en-US" dirty="0"/>
          </a:p>
          <a:p>
            <a:r>
              <a:rPr lang="en-US" dirty="0" smtClean="0"/>
              <a:t>Tingling in hands/feet</a:t>
            </a:r>
          </a:p>
        </p:txBody>
      </p:sp>
      <p:pic>
        <p:nvPicPr>
          <p:cNvPr id="7" name="Picture 6"/>
          <p:cNvPicPr>
            <a:picLocks noChangeAspect="1"/>
          </p:cNvPicPr>
          <p:nvPr/>
        </p:nvPicPr>
        <p:blipFill>
          <a:blip r:embed="rId4"/>
          <a:stretch>
            <a:fillRect/>
          </a:stretch>
        </p:blipFill>
        <p:spPr>
          <a:xfrm>
            <a:off x="6812922" y="1674253"/>
            <a:ext cx="4407174" cy="4367109"/>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74108814"/>
      </p:ext>
    </p:extLst>
  </p:cSld>
  <p:clrMapOvr>
    <a:masterClrMapping/>
  </p:clrMapOvr>
  <mc:AlternateContent xmlns:mc="http://schemas.openxmlformats.org/markup-compatibility/2006" xmlns:p14="http://schemas.microsoft.com/office/powerpoint/2010/main">
    <mc:Choice Requires="p14">
      <p:transition spd="slow" p14:dur="2000" advTm="38506"/>
    </mc:Choice>
    <mc:Fallback xmlns="">
      <p:transition spd="slow" advTm="38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T2 Diabetes</a:t>
            </a:r>
            <a:br>
              <a:rPr lang="en-US" dirty="0" smtClean="0"/>
            </a:br>
            <a:r>
              <a:rPr lang="en-US" dirty="0" smtClean="0"/>
              <a:t>Risk Factors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Diabetes can be genetic, if a parent/sibling have diabetes</a:t>
            </a:r>
          </a:p>
          <a:p>
            <a:r>
              <a:rPr lang="en-US" dirty="0" smtClean="0"/>
              <a:t>Pre diabetes **we will discuss this on the next slide**</a:t>
            </a:r>
          </a:p>
          <a:p>
            <a:r>
              <a:rPr lang="en-US" dirty="0" smtClean="0"/>
              <a:t>Being inactive</a:t>
            </a:r>
          </a:p>
          <a:p>
            <a:r>
              <a:rPr lang="en-US" dirty="0" smtClean="0"/>
              <a:t>Being overweight</a:t>
            </a:r>
          </a:p>
          <a:p>
            <a:r>
              <a:rPr lang="en-US" dirty="0" smtClean="0"/>
              <a:t>Hypertension or high blood pressure </a:t>
            </a:r>
          </a:p>
          <a:p>
            <a:r>
              <a:rPr lang="en-US" dirty="0" smtClean="0"/>
              <a:t>Heart disease</a:t>
            </a:r>
          </a:p>
          <a:p>
            <a:r>
              <a:rPr lang="en-US" dirty="0" smtClean="0"/>
              <a:t>Good cholesterol is low &lt;40</a:t>
            </a:r>
          </a:p>
          <a:p>
            <a:r>
              <a:rPr lang="en-US" dirty="0" smtClean="0"/>
              <a:t>High Triglycerides &gt;150</a:t>
            </a:r>
          </a:p>
          <a:p>
            <a:r>
              <a:rPr lang="en-US" dirty="0" smtClean="0"/>
              <a:t>Females with gestational diabetes or PCOS</a:t>
            </a:r>
          </a:p>
          <a:p>
            <a:r>
              <a:rPr lang="en-US" dirty="0" smtClean="0"/>
              <a:t>Age &gt;45 increases the risk </a:t>
            </a:r>
            <a:endParaRPr lang="en-US" dirty="0"/>
          </a:p>
          <a:p>
            <a:r>
              <a:rPr lang="en-US" dirty="0" smtClean="0"/>
              <a:t>Ethnicity </a:t>
            </a:r>
          </a:p>
        </p:txBody>
      </p:sp>
      <p:pic>
        <p:nvPicPr>
          <p:cNvPr id="4" name="Picture 3"/>
          <p:cNvPicPr>
            <a:picLocks noChangeAspect="1"/>
          </p:cNvPicPr>
          <p:nvPr/>
        </p:nvPicPr>
        <p:blipFill>
          <a:blip r:embed="rId4"/>
          <a:stretch>
            <a:fillRect/>
          </a:stretch>
        </p:blipFill>
        <p:spPr>
          <a:xfrm>
            <a:off x="6937404" y="1525619"/>
            <a:ext cx="4673195" cy="4605895"/>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13437173"/>
      </p:ext>
    </p:extLst>
  </p:cSld>
  <p:clrMapOvr>
    <a:masterClrMapping/>
  </p:clrMapOvr>
  <mc:AlternateContent xmlns:mc="http://schemas.openxmlformats.org/markup-compatibility/2006" xmlns:p14="http://schemas.microsoft.com/office/powerpoint/2010/main">
    <mc:Choice Requires="p14">
      <p:transition spd="slow" p14:dur="2000" advTm="53858"/>
    </mc:Choice>
    <mc:Fallback xmlns="">
      <p:transition spd="slow" advTm="538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r>
            <a:br>
              <a:rPr lang="en-US" dirty="0" smtClean="0"/>
            </a:br>
            <a:r>
              <a:rPr lang="en-US" dirty="0" smtClean="0"/>
              <a:t>Pre Diabetes</a:t>
            </a:r>
            <a:endParaRPr lang="en-US" dirty="0"/>
          </a:p>
        </p:txBody>
      </p:sp>
      <p:sp>
        <p:nvSpPr>
          <p:cNvPr id="3" name="Content Placeholder 2"/>
          <p:cNvSpPr>
            <a:spLocks noGrp="1"/>
          </p:cNvSpPr>
          <p:nvPr>
            <p:ph idx="1"/>
          </p:nvPr>
        </p:nvSpPr>
        <p:spPr>
          <a:xfrm>
            <a:off x="677334" y="1930401"/>
            <a:ext cx="8596668" cy="4110962"/>
          </a:xfrm>
        </p:spPr>
        <p:txBody>
          <a:bodyPr/>
          <a:lstStyle/>
          <a:p>
            <a:pPr marL="0" indent="0">
              <a:buNone/>
            </a:pPr>
            <a:r>
              <a:rPr lang="en-US" dirty="0" smtClean="0"/>
              <a:t>What does this mean? When your blood sugar is higher then normal but not high enough to be considered having diabetes. A1C measures the percentage of blood sugar attached to the hemoglobin or the oxygen carrying red blood cells over 3 months.</a:t>
            </a:r>
          </a:p>
          <a:p>
            <a:pPr marL="0" indent="0">
              <a:buNone/>
            </a:pPr>
            <a:r>
              <a:rPr lang="en-US" dirty="0"/>
              <a:t>	</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81210" y="2980662"/>
            <a:ext cx="2743200" cy="3060700"/>
          </a:xfrm>
          <a:prstGeom prst="rect">
            <a:avLst/>
          </a:prstGeom>
        </p:spPr>
      </p:pic>
      <p:pic>
        <p:nvPicPr>
          <p:cNvPr id="1030" name="Picture 6" descr="http://main.diabetes.org/dorg/images/areyouatrisk/fpg-graph-214x24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5787" y="2980662"/>
            <a:ext cx="2525423" cy="30607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4"/>
          <p:cNvGraphicFramePr>
            <a:graphicFrameLocks noGrp="1"/>
          </p:cNvGraphicFramePr>
          <p:nvPr>
            <p:extLst>
              <p:ext uri="{D42A27DB-BD31-4B8C-83A1-F6EECF244321}">
                <p14:modId xmlns:p14="http://schemas.microsoft.com/office/powerpoint/2010/main" val="289789765"/>
              </p:ext>
            </p:extLst>
          </p:nvPr>
        </p:nvGraphicFramePr>
        <p:xfrm>
          <a:off x="1913904" y="2879387"/>
          <a:ext cx="2007639" cy="3881436"/>
        </p:xfrm>
        <a:graphic>
          <a:graphicData uri="http://schemas.openxmlformats.org/drawingml/2006/table">
            <a:tbl>
              <a:tblPr/>
              <a:tblGrid>
                <a:gridCol w="1091108"/>
                <a:gridCol w="916531"/>
              </a:tblGrid>
              <a:tr h="970359">
                <a:tc>
                  <a:txBody>
                    <a:bodyPr/>
                    <a:lstStyle/>
                    <a:p>
                      <a:r>
                        <a:rPr lang="en-US" sz="1300" b="1" dirty="0">
                          <a:effectLst/>
                        </a:rPr>
                        <a:t>Result</a:t>
                      </a:r>
                    </a:p>
                  </a:txBody>
                  <a:tcPr marL="40153" marR="40153" marT="20076" marB="20076" anchor="ctr">
                    <a:lnL>
                      <a:noFill/>
                    </a:lnL>
                    <a:lnR>
                      <a:noFill/>
                    </a:lnR>
                    <a:lnT>
                      <a:noFill/>
                    </a:lnT>
                    <a:lnB w="9525" cap="flat" cmpd="sng" algn="ctr">
                      <a:solidFill>
                        <a:srgbClr val="D2D2D2"/>
                      </a:solidFill>
                      <a:prstDash val="solid"/>
                      <a:round/>
                      <a:headEnd type="none" w="med" len="med"/>
                      <a:tailEnd type="none" w="med" len="med"/>
                    </a:lnB>
                    <a:solidFill>
                      <a:srgbClr val="FFFFFF"/>
                    </a:solidFill>
                  </a:tcPr>
                </a:tc>
                <a:tc>
                  <a:txBody>
                    <a:bodyPr/>
                    <a:lstStyle/>
                    <a:p>
                      <a:r>
                        <a:rPr lang="en-US" sz="1300" b="1" dirty="0">
                          <a:effectLst/>
                        </a:rPr>
                        <a:t>A1C</a:t>
                      </a:r>
                      <a:endParaRPr lang="en-US" sz="1300" dirty="0">
                        <a:effectLst/>
                      </a:endParaRPr>
                    </a:p>
                  </a:txBody>
                  <a:tcPr marL="40153" marR="40153" marT="20076" marB="20076" anchor="ctr">
                    <a:lnL>
                      <a:noFill/>
                    </a:lnL>
                    <a:lnR>
                      <a:noFill/>
                    </a:lnR>
                    <a:lnT>
                      <a:noFill/>
                    </a:lnT>
                    <a:lnB w="9525" cap="flat" cmpd="sng" algn="ctr">
                      <a:solidFill>
                        <a:srgbClr val="D2D2D2"/>
                      </a:solidFill>
                      <a:prstDash val="solid"/>
                      <a:round/>
                      <a:headEnd type="none" w="med" len="med"/>
                      <a:tailEnd type="none" w="med" len="med"/>
                    </a:lnB>
                    <a:solidFill>
                      <a:srgbClr val="FFFFFF"/>
                    </a:solidFill>
                  </a:tcPr>
                </a:tc>
              </a:tr>
              <a:tr h="970359">
                <a:tc>
                  <a:txBody>
                    <a:bodyPr/>
                    <a:lstStyle/>
                    <a:p>
                      <a:r>
                        <a:rPr lang="en-US" sz="1300" b="1" dirty="0">
                          <a:effectLst/>
                        </a:rPr>
                        <a:t>Normal</a:t>
                      </a:r>
                    </a:p>
                  </a:txBody>
                  <a:tcPr marL="40153" marR="40153" marT="20076" marB="20076" anchor="ctr">
                    <a:lnL>
                      <a:noFill/>
                    </a:lnL>
                    <a:lnR>
                      <a:noFill/>
                    </a:lnR>
                    <a:lnT w="9525" cap="flat" cmpd="sng" algn="ctr">
                      <a:solidFill>
                        <a:srgbClr val="D2D2D2"/>
                      </a:solidFill>
                      <a:prstDash val="solid"/>
                      <a:round/>
                      <a:headEnd type="none" w="med" len="med"/>
                      <a:tailEnd type="none" w="med" len="med"/>
                    </a:lnT>
                    <a:lnB w="9525" cap="flat" cmpd="sng" algn="ctr">
                      <a:solidFill>
                        <a:srgbClr val="D2D2D2"/>
                      </a:solidFill>
                      <a:prstDash val="solid"/>
                      <a:round/>
                      <a:headEnd type="none" w="med" len="med"/>
                      <a:tailEnd type="none" w="med" len="med"/>
                    </a:lnB>
                    <a:solidFill>
                      <a:srgbClr val="FEF8E5"/>
                    </a:solidFill>
                  </a:tcPr>
                </a:tc>
                <a:tc>
                  <a:txBody>
                    <a:bodyPr/>
                    <a:lstStyle/>
                    <a:p>
                      <a:r>
                        <a:rPr lang="en-US" sz="1300">
                          <a:effectLst/>
                        </a:rPr>
                        <a:t>less than 5.7%</a:t>
                      </a:r>
                    </a:p>
                  </a:txBody>
                  <a:tcPr marL="40153" marR="40153" marT="20076" marB="20076" anchor="ctr">
                    <a:lnL>
                      <a:noFill/>
                    </a:lnL>
                    <a:lnR>
                      <a:noFill/>
                    </a:lnR>
                    <a:lnT w="9525" cap="flat" cmpd="sng" algn="ctr">
                      <a:solidFill>
                        <a:srgbClr val="D2D2D2"/>
                      </a:solidFill>
                      <a:prstDash val="solid"/>
                      <a:round/>
                      <a:headEnd type="none" w="med" len="med"/>
                      <a:tailEnd type="none" w="med" len="med"/>
                    </a:lnT>
                    <a:lnB w="9525" cap="flat" cmpd="sng" algn="ctr">
                      <a:solidFill>
                        <a:srgbClr val="D2D2D2"/>
                      </a:solidFill>
                      <a:prstDash val="solid"/>
                      <a:round/>
                      <a:headEnd type="none" w="med" len="med"/>
                      <a:tailEnd type="none" w="med" len="med"/>
                    </a:lnB>
                    <a:solidFill>
                      <a:srgbClr val="FEF8E5"/>
                    </a:solidFill>
                  </a:tcPr>
                </a:tc>
              </a:tr>
              <a:tr h="970359">
                <a:tc>
                  <a:txBody>
                    <a:bodyPr/>
                    <a:lstStyle/>
                    <a:p>
                      <a:r>
                        <a:rPr lang="en-US" sz="1300" b="1">
                          <a:effectLst/>
                        </a:rPr>
                        <a:t>Prediabetes</a:t>
                      </a:r>
                    </a:p>
                  </a:txBody>
                  <a:tcPr marL="40153" marR="40153" marT="20076" marB="20076" anchor="ctr">
                    <a:lnL>
                      <a:noFill/>
                    </a:lnL>
                    <a:lnR>
                      <a:noFill/>
                    </a:lnR>
                    <a:lnT w="9525" cap="flat" cmpd="sng" algn="ctr">
                      <a:solidFill>
                        <a:srgbClr val="D2D2D2"/>
                      </a:solidFill>
                      <a:prstDash val="solid"/>
                      <a:round/>
                      <a:headEnd type="none" w="med" len="med"/>
                      <a:tailEnd type="none" w="med" len="med"/>
                    </a:lnT>
                    <a:lnB w="9525" cap="flat" cmpd="sng" algn="ctr">
                      <a:solidFill>
                        <a:srgbClr val="D2D2D2"/>
                      </a:solidFill>
                      <a:prstDash val="solid"/>
                      <a:round/>
                      <a:headEnd type="none" w="med" len="med"/>
                      <a:tailEnd type="none" w="med" len="med"/>
                    </a:lnB>
                    <a:solidFill>
                      <a:srgbClr val="FFFFFF"/>
                    </a:solidFill>
                  </a:tcPr>
                </a:tc>
                <a:tc>
                  <a:txBody>
                    <a:bodyPr/>
                    <a:lstStyle/>
                    <a:p>
                      <a:r>
                        <a:rPr lang="en-US" sz="1300">
                          <a:effectLst/>
                        </a:rPr>
                        <a:t>5.7% to 6.4%</a:t>
                      </a:r>
                    </a:p>
                  </a:txBody>
                  <a:tcPr marL="40153" marR="40153" marT="20076" marB="20076" anchor="ctr">
                    <a:lnL>
                      <a:noFill/>
                    </a:lnL>
                    <a:lnR>
                      <a:noFill/>
                    </a:lnR>
                    <a:lnT w="9525" cap="flat" cmpd="sng" algn="ctr">
                      <a:solidFill>
                        <a:srgbClr val="D2D2D2"/>
                      </a:solidFill>
                      <a:prstDash val="solid"/>
                      <a:round/>
                      <a:headEnd type="none" w="med" len="med"/>
                      <a:tailEnd type="none" w="med" len="med"/>
                    </a:lnT>
                    <a:lnB w="9525" cap="flat" cmpd="sng" algn="ctr">
                      <a:solidFill>
                        <a:srgbClr val="D2D2D2"/>
                      </a:solidFill>
                      <a:prstDash val="solid"/>
                      <a:round/>
                      <a:headEnd type="none" w="med" len="med"/>
                      <a:tailEnd type="none" w="med" len="med"/>
                    </a:lnB>
                    <a:solidFill>
                      <a:srgbClr val="FFFFFF"/>
                    </a:solidFill>
                  </a:tcPr>
                </a:tc>
              </a:tr>
              <a:tr h="970359">
                <a:tc>
                  <a:txBody>
                    <a:bodyPr/>
                    <a:lstStyle/>
                    <a:p>
                      <a:r>
                        <a:rPr lang="en-US" sz="1300" b="1">
                          <a:effectLst/>
                        </a:rPr>
                        <a:t> Diabetes</a:t>
                      </a:r>
                    </a:p>
                  </a:txBody>
                  <a:tcPr marL="40153" marR="40153" marT="20076" marB="20076" anchor="ctr">
                    <a:lnL>
                      <a:noFill/>
                    </a:lnL>
                    <a:lnR>
                      <a:noFill/>
                    </a:lnR>
                    <a:lnT w="9525" cap="flat" cmpd="sng" algn="ctr">
                      <a:solidFill>
                        <a:srgbClr val="D2D2D2"/>
                      </a:solidFill>
                      <a:prstDash val="solid"/>
                      <a:round/>
                      <a:headEnd type="none" w="med" len="med"/>
                      <a:tailEnd type="none" w="med" len="med"/>
                    </a:lnT>
                    <a:lnB w="9525" cap="flat" cmpd="sng" algn="ctr">
                      <a:solidFill>
                        <a:srgbClr val="D2D2D2"/>
                      </a:solidFill>
                      <a:prstDash val="solid"/>
                      <a:round/>
                      <a:headEnd type="none" w="med" len="med"/>
                      <a:tailEnd type="none" w="med" len="med"/>
                    </a:lnB>
                    <a:solidFill>
                      <a:srgbClr val="FEF8E5"/>
                    </a:solidFill>
                  </a:tcPr>
                </a:tc>
                <a:tc>
                  <a:txBody>
                    <a:bodyPr/>
                    <a:lstStyle/>
                    <a:p>
                      <a:r>
                        <a:rPr lang="en-US" sz="1300" dirty="0">
                          <a:effectLst/>
                        </a:rPr>
                        <a:t>6.5% or higher</a:t>
                      </a:r>
                    </a:p>
                  </a:txBody>
                  <a:tcPr marL="40153" marR="40153" marT="20076" marB="20076" anchor="ctr">
                    <a:lnL>
                      <a:noFill/>
                    </a:lnL>
                    <a:lnR>
                      <a:noFill/>
                    </a:lnR>
                    <a:lnT w="9525" cap="flat" cmpd="sng" algn="ctr">
                      <a:solidFill>
                        <a:srgbClr val="D2D2D2"/>
                      </a:solidFill>
                      <a:prstDash val="solid"/>
                      <a:round/>
                      <a:headEnd type="none" w="med" len="med"/>
                      <a:tailEnd type="none" w="med" len="med"/>
                    </a:lnT>
                    <a:lnB w="9525" cap="flat" cmpd="sng" algn="ctr">
                      <a:solidFill>
                        <a:srgbClr val="D2D2D2"/>
                      </a:solidFill>
                      <a:prstDash val="solid"/>
                      <a:round/>
                      <a:headEnd type="none" w="med" len="med"/>
                      <a:tailEnd type="none" w="med" len="med"/>
                    </a:lnB>
                    <a:solidFill>
                      <a:srgbClr val="FEF8E5"/>
                    </a:solidFill>
                  </a:tcPr>
                </a:tc>
              </a:tr>
            </a:tbl>
          </a:graphicData>
        </a:graphic>
      </p:graphicFrame>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58245027"/>
      </p:ext>
    </p:extLst>
  </p:cSld>
  <p:clrMapOvr>
    <a:masterClrMapping/>
  </p:clrMapOvr>
  <mc:AlternateContent xmlns:mc="http://schemas.openxmlformats.org/markup-compatibility/2006" xmlns:p14="http://schemas.microsoft.com/office/powerpoint/2010/main">
    <mc:Choice Requires="p14">
      <p:transition spd="slow" p14:dur="2000" advTm="50610"/>
    </mc:Choice>
    <mc:Fallback xmlns="">
      <p:transition spd="slow" advTm="50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T2 Diabetes</a:t>
            </a:r>
            <a:br>
              <a:rPr lang="en-US" dirty="0" smtClean="0"/>
            </a:br>
            <a:r>
              <a:rPr lang="en-US" dirty="0" smtClean="0"/>
              <a:t>Management</a:t>
            </a:r>
            <a:endParaRPr lang="en-US" dirty="0"/>
          </a:p>
        </p:txBody>
      </p:sp>
      <p:sp>
        <p:nvSpPr>
          <p:cNvPr id="3" name="Content Placeholder 2"/>
          <p:cNvSpPr>
            <a:spLocks noGrp="1"/>
          </p:cNvSpPr>
          <p:nvPr>
            <p:ph idx="1"/>
          </p:nvPr>
        </p:nvSpPr>
        <p:spPr>
          <a:xfrm>
            <a:off x="677334" y="2160589"/>
            <a:ext cx="8041663" cy="4407636"/>
          </a:xfrm>
        </p:spPr>
        <p:txBody>
          <a:bodyPr>
            <a:normAutofit fontScale="62500" lnSpcReduction="20000"/>
          </a:bodyPr>
          <a:lstStyle/>
          <a:p>
            <a:pPr marL="0" indent="0">
              <a:buNone/>
            </a:pPr>
            <a:r>
              <a:rPr lang="en-US" sz="2600" dirty="0" smtClean="0"/>
              <a:t>Management is individualized for each person.</a:t>
            </a:r>
          </a:p>
          <a:p>
            <a:pPr marL="0" indent="0">
              <a:buNone/>
            </a:pPr>
            <a:r>
              <a:rPr lang="en-US" sz="2600" dirty="0" smtClean="0"/>
              <a:t>Weight</a:t>
            </a:r>
          </a:p>
          <a:p>
            <a:r>
              <a:rPr lang="en-US" sz="2600" dirty="0" smtClean="0"/>
              <a:t>keep your BMI &lt;25 </a:t>
            </a:r>
          </a:p>
          <a:p>
            <a:pPr lvl="1"/>
            <a:r>
              <a:rPr lang="en-US" sz="2600" dirty="0" smtClean="0"/>
              <a:t>BMI is the body mass index, a screening tool used to evaluate a healthy range of weight, over weight or obese</a:t>
            </a:r>
          </a:p>
          <a:p>
            <a:r>
              <a:rPr lang="en-US" sz="2600" dirty="0" smtClean="0"/>
              <a:t>You may need to monitor and check your blood sugar/glucose daily</a:t>
            </a:r>
          </a:p>
          <a:p>
            <a:pPr lvl="1"/>
            <a:r>
              <a:rPr lang="en-US" sz="2600" dirty="0" smtClean="0"/>
              <a:t>there are glucose monitors so you can check yourself at home</a:t>
            </a:r>
          </a:p>
          <a:p>
            <a:pPr lvl="1"/>
            <a:r>
              <a:rPr lang="en-US" sz="2600" dirty="0" smtClean="0"/>
              <a:t>Before meals blood glucose should be between 80-130</a:t>
            </a:r>
          </a:p>
          <a:p>
            <a:r>
              <a:rPr lang="en-US" sz="2600" dirty="0" smtClean="0"/>
              <a:t>The doctor will monitor your bloodwork such as A1C or your 3 month blood sugar</a:t>
            </a:r>
          </a:p>
          <a:p>
            <a:pPr lvl="1"/>
            <a:r>
              <a:rPr lang="en-US" sz="2600" dirty="0" smtClean="0"/>
              <a:t>Normal levels are &lt;6.5%</a:t>
            </a:r>
          </a:p>
          <a:p>
            <a:r>
              <a:rPr lang="en-US" sz="2600" dirty="0" smtClean="0"/>
              <a:t>If blood sugar gets too low you can loose your ability to think clearly</a:t>
            </a:r>
          </a:p>
          <a:p>
            <a:r>
              <a:rPr lang="en-US" sz="2600" dirty="0" smtClean="0"/>
              <a:t>If blood sugar gets too high and stays high this can damage body organs</a:t>
            </a:r>
          </a:p>
          <a:p>
            <a:pPr marL="0" indent="0">
              <a:buNone/>
            </a:pPr>
            <a:r>
              <a:rPr lang="en-US" sz="2600" dirty="0"/>
              <a:t>	</a:t>
            </a:r>
            <a:endParaRPr lang="en-US" sz="2600" dirty="0" smtClean="0"/>
          </a:p>
          <a:p>
            <a:pPr marL="0" indent="0">
              <a:buNone/>
            </a:pPr>
            <a:endParaRPr lang="en-US" dirty="0"/>
          </a:p>
        </p:txBody>
      </p:sp>
      <p:pic>
        <p:nvPicPr>
          <p:cNvPr id="4" name="Picture 3"/>
          <p:cNvPicPr>
            <a:picLocks noChangeAspect="1"/>
          </p:cNvPicPr>
          <p:nvPr/>
        </p:nvPicPr>
        <p:blipFill>
          <a:blip r:embed="rId4"/>
          <a:stretch>
            <a:fillRect/>
          </a:stretch>
        </p:blipFill>
        <p:spPr>
          <a:xfrm>
            <a:off x="5876965" y="141667"/>
            <a:ext cx="3397037" cy="2884868"/>
          </a:xfrm>
          <a:prstGeom prst="rect">
            <a:avLst/>
          </a:prstGeom>
        </p:spPr>
      </p:pic>
      <p:pic>
        <p:nvPicPr>
          <p:cNvPr id="5" name="Picture 4"/>
          <p:cNvPicPr>
            <a:picLocks noChangeAspect="1"/>
          </p:cNvPicPr>
          <p:nvPr/>
        </p:nvPicPr>
        <p:blipFill>
          <a:blip r:embed="rId5"/>
          <a:stretch>
            <a:fillRect/>
          </a:stretch>
        </p:blipFill>
        <p:spPr>
          <a:xfrm>
            <a:off x="9062098" y="4703472"/>
            <a:ext cx="2619375" cy="1752600"/>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07351160"/>
      </p:ext>
    </p:extLst>
  </p:cSld>
  <p:clrMapOvr>
    <a:masterClrMapping/>
  </p:clrMapOvr>
  <mc:AlternateContent xmlns:mc="http://schemas.openxmlformats.org/markup-compatibility/2006" xmlns:p14="http://schemas.microsoft.com/office/powerpoint/2010/main">
    <mc:Choice Requires="p14">
      <p:transition spd="slow" p14:dur="2000" advTm="69201"/>
    </mc:Choice>
    <mc:Fallback xmlns="">
      <p:transition spd="slow" advTm="692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BMI: body mass index</a:t>
            </a:r>
            <a:br>
              <a:rPr lang="en-US" dirty="0" smtClean="0"/>
            </a:br>
            <a:r>
              <a:rPr lang="en-US" dirty="0" smtClean="0"/>
              <a:t>screening tool </a:t>
            </a:r>
            <a:endParaRPr lang="en-US" dirty="0"/>
          </a:p>
        </p:txBody>
      </p:sp>
      <p:pic>
        <p:nvPicPr>
          <p:cNvPr id="4" name="Content Placeholder 3"/>
          <p:cNvPicPr>
            <a:picLocks noGrp="1" noChangeAspect="1"/>
          </p:cNvPicPr>
          <p:nvPr>
            <p:ph idx="1"/>
          </p:nvPr>
        </p:nvPicPr>
        <p:blipFill>
          <a:blip r:embed="rId4"/>
          <a:stretch>
            <a:fillRect/>
          </a:stretch>
        </p:blipFill>
        <p:spPr>
          <a:xfrm>
            <a:off x="553792" y="1930400"/>
            <a:ext cx="5473521" cy="4406006"/>
          </a:xfrm>
          <a:prstGeom prst="rect">
            <a:avLst/>
          </a:prstGeom>
        </p:spPr>
      </p:pic>
      <p:pic>
        <p:nvPicPr>
          <p:cNvPr id="6" name="Picture 5"/>
          <p:cNvPicPr>
            <a:picLocks noChangeAspect="1"/>
          </p:cNvPicPr>
          <p:nvPr/>
        </p:nvPicPr>
        <p:blipFill>
          <a:blip r:embed="rId5"/>
          <a:stretch>
            <a:fillRect/>
          </a:stretch>
        </p:blipFill>
        <p:spPr>
          <a:xfrm>
            <a:off x="6150855" y="154547"/>
            <a:ext cx="5589362" cy="6858000"/>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83877689"/>
      </p:ext>
    </p:extLst>
  </p:cSld>
  <p:clrMapOvr>
    <a:masterClrMapping/>
  </p:clrMapOvr>
  <mc:AlternateContent xmlns:mc="http://schemas.openxmlformats.org/markup-compatibility/2006" xmlns:p14="http://schemas.microsoft.com/office/powerpoint/2010/main">
    <mc:Choice Requires="p14">
      <p:transition spd="slow" p14:dur="2000" advTm="31414"/>
    </mc:Choice>
    <mc:Fallback xmlns="">
      <p:transition spd="slow" advTm="31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docProps/app.xml><?xml version="1.0" encoding="utf-8"?>
<Properties xmlns="http://schemas.openxmlformats.org/officeDocument/2006/extended-properties" xmlns:vt="http://schemas.openxmlformats.org/officeDocument/2006/docPropsVTypes">
  <Template>Facet</Template>
  <TotalTime>6025</TotalTime>
  <Words>1006</Words>
  <Application>Microsoft Office PowerPoint</Application>
  <PresentationFormat>Widescreen</PresentationFormat>
  <Paragraphs>146</Paragraphs>
  <Slides>15</Slides>
  <Notes>0</Notes>
  <HiddenSlides>0</HiddenSlides>
  <MMClips>15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Trebuchet MS</vt:lpstr>
      <vt:lpstr>Wingdings 3</vt:lpstr>
      <vt:lpstr>Facet</vt:lpstr>
      <vt:lpstr>Welcome to Pine Street Family Practice’s 2nd Podcast</vt:lpstr>
      <vt:lpstr>Diabetes </vt:lpstr>
      <vt:lpstr>Statistics on Diabetes</vt:lpstr>
      <vt:lpstr>What is Diabetes?</vt:lpstr>
      <vt:lpstr>T2 Diabetes  Signs and Symptoms</vt:lpstr>
      <vt:lpstr>T2 Diabetes Risk Factors</vt:lpstr>
      <vt:lpstr> Pre Diabetes</vt:lpstr>
      <vt:lpstr>T2 Diabetes Management</vt:lpstr>
      <vt:lpstr>BMI: body mass index screening tool </vt:lpstr>
      <vt:lpstr>T2 Diabetes Management</vt:lpstr>
      <vt:lpstr>Medication Management: classes</vt:lpstr>
      <vt:lpstr>Diabetes Management</vt:lpstr>
      <vt:lpstr>Complications</vt:lpstr>
      <vt:lpstr>Living with Diabetes</vt:lpstr>
      <vt:lpstr>Resources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Pine Street Family Practice’s 2nd Podcast</dc:title>
  <dc:creator>Maryanne Gallagher</dc:creator>
  <cp:lastModifiedBy>Maryanne Gallagher</cp:lastModifiedBy>
  <cp:revision>36</cp:revision>
  <dcterms:created xsi:type="dcterms:W3CDTF">2018-08-19T22:12:30Z</dcterms:created>
  <dcterms:modified xsi:type="dcterms:W3CDTF">2018-10-07T16:29:18Z</dcterms:modified>
</cp:coreProperties>
</file>