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7" r:id="rId3"/>
    <p:sldId id="271" r:id="rId4"/>
    <p:sldId id="257" r:id="rId5"/>
    <p:sldId id="272" r:id="rId6"/>
    <p:sldId id="268" r:id="rId7"/>
    <p:sldId id="269" r:id="rId8"/>
    <p:sldId id="258" r:id="rId9"/>
    <p:sldId id="270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517A9F-03C4-4853-B605-9C4E25623F4C}">
          <p14:sldIdLst>
            <p14:sldId id="266"/>
            <p14:sldId id="267"/>
            <p14:sldId id="271"/>
          </p14:sldIdLst>
        </p14:section>
        <p14:section name="Untitled Section" id="{02E0B999-FAF6-4987-981E-74A226ED7B68}">
          <p14:sldIdLst>
            <p14:sldId id="257"/>
            <p14:sldId id="272"/>
            <p14:sldId id="268"/>
            <p14:sldId id="269"/>
            <p14:sldId id="258"/>
            <p14:sldId id="270"/>
            <p14:sldId id="259"/>
            <p14:sldId id="260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g"/><Relationship Id="rId5" Type="http://schemas.openxmlformats.org/officeDocument/2006/relationships/hyperlink" Target="https://www.nami.org/learn-more/mental-health-conditions/anxiety-disorders" TargetMode="External"/><Relationship Id="rId4" Type="http://schemas.openxmlformats.org/officeDocument/2006/relationships/hyperlink" Target="https://www.nimh.nih.gov/health/topics/anxiety-disorders/index.shtml#part_1453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Pine Street Family Practice’s Podcasts!!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New Series of Podcasts</a:t>
            </a:r>
            <a:endParaRPr lang="en-US" dirty="0"/>
          </a:p>
          <a:p>
            <a:r>
              <a:rPr lang="en-US" dirty="0" smtClean="0"/>
              <a:t>A Few Topics</a:t>
            </a:r>
            <a:endParaRPr lang="en-US" dirty="0"/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 smtClean="0"/>
              <a:t>Dementia</a:t>
            </a:r>
            <a:endParaRPr lang="en-US" dirty="0"/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 smtClean="0"/>
              <a:t>Nutrition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will the podcast review?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Brief information on a health topic</a:t>
            </a:r>
          </a:p>
          <a:p>
            <a:pPr lvl="2"/>
            <a:r>
              <a:rPr lang="en-US" dirty="0" smtClean="0"/>
              <a:t>Definition</a:t>
            </a:r>
          </a:p>
          <a:p>
            <a:pPr lvl="2"/>
            <a:r>
              <a:rPr lang="en-US" dirty="0" smtClean="0"/>
              <a:t>Signs and symptoms</a:t>
            </a:r>
          </a:p>
          <a:p>
            <a:pPr lvl="2"/>
            <a:r>
              <a:rPr lang="en-US" dirty="0" smtClean="0"/>
              <a:t>Risk Factors</a:t>
            </a:r>
          </a:p>
          <a:p>
            <a:pPr lvl="2"/>
            <a:r>
              <a:rPr lang="en-US" dirty="0" smtClean="0"/>
              <a:t>Treatments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9"/>
    </mc:Choice>
    <mc:Fallback xmlns="">
      <p:transition spd="slow" advTm="3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Behavioral self-consciousness, </a:t>
            </a:r>
            <a:r>
              <a:rPr lang="en-US" sz="2800" dirty="0"/>
              <a:t>in </a:t>
            </a:r>
            <a:r>
              <a:rPr lang="en-US" sz="2800" dirty="0" smtClean="0"/>
              <a:t>childhood and sometimes in adulthood</a:t>
            </a:r>
            <a:endParaRPr lang="en-US" sz="2800" dirty="0"/>
          </a:p>
          <a:p>
            <a:r>
              <a:rPr lang="en-US" sz="2800" dirty="0"/>
              <a:t>Being female</a:t>
            </a:r>
          </a:p>
          <a:p>
            <a:r>
              <a:rPr lang="en-US" sz="2800" dirty="0"/>
              <a:t>Having few </a:t>
            </a:r>
            <a:r>
              <a:rPr lang="en-US" sz="2800" dirty="0" smtClean="0"/>
              <a:t>resources</a:t>
            </a:r>
            <a:endParaRPr lang="en-US" sz="2800" dirty="0"/>
          </a:p>
          <a:p>
            <a:r>
              <a:rPr lang="en-US" sz="2800" dirty="0"/>
              <a:t>Exposure to stressful life events in childhood and adulthood</a:t>
            </a:r>
          </a:p>
          <a:p>
            <a:r>
              <a:rPr lang="en-US" sz="2800" dirty="0"/>
              <a:t>Anxiety disorders in close biological </a:t>
            </a:r>
            <a:r>
              <a:rPr lang="en-US" sz="2800" dirty="0" smtClean="0"/>
              <a:t>relatives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890975" y="6259132"/>
            <a:ext cx="163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NIMH, 2018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4"/>
    </mc:Choice>
    <mc:Fallback xmlns="">
      <p:transition spd="slow" advTm="3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Anxiety disorders are generally treated with psychotherapy, medication</a:t>
            </a:r>
            <a:r>
              <a:rPr lang="en-US" dirty="0" smtClean="0"/>
              <a:t>, or both.</a:t>
            </a:r>
          </a:p>
          <a:p>
            <a:r>
              <a:rPr lang="en-US" dirty="0" smtClean="0"/>
              <a:t>Psychotherapy is considered talk therapy. This can be directed to the specific needs and </a:t>
            </a:r>
            <a:r>
              <a:rPr lang="en-US" dirty="0"/>
              <a:t>specific </a:t>
            </a:r>
            <a:r>
              <a:rPr lang="en-US" dirty="0" smtClean="0"/>
              <a:t>anxieties of an individual. It would be tailored to a </a:t>
            </a:r>
            <a:r>
              <a:rPr lang="en-US" dirty="0"/>
              <a:t>typical “side effect” of psychotherapy is temporary discomfort involved with thinking about confronting feared </a:t>
            </a:r>
            <a:r>
              <a:rPr lang="en-US" dirty="0" smtClean="0"/>
              <a:t>situations, like, family situations. </a:t>
            </a:r>
          </a:p>
          <a:p>
            <a:pPr lvl="1"/>
            <a:r>
              <a:rPr lang="en-US" sz="1800" dirty="0" smtClean="0"/>
              <a:t>Cognitive </a:t>
            </a:r>
            <a:r>
              <a:rPr lang="en-US" sz="1800" dirty="0"/>
              <a:t>Behavioral Therapy (</a:t>
            </a:r>
            <a:r>
              <a:rPr lang="en-US" sz="1800" dirty="0" smtClean="0"/>
              <a:t>CBT) </a:t>
            </a:r>
            <a:r>
              <a:rPr lang="en-US" sz="1800" dirty="0"/>
              <a:t>is a type of </a:t>
            </a:r>
            <a:r>
              <a:rPr lang="en-US" sz="1800" dirty="0" smtClean="0"/>
              <a:t>psychotherapy</a:t>
            </a:r>
          </a:p>
          <a:p>
            <a:pPr lvl="2"/>
            <a:r>
              <a:rPr lang="en-US" sz="1800" dirty="0" smtClean="0"/>
              <a:t>can teach different </a:t>
            </a:r>
            <a:r>
              <a:rPr lang="en-US" sz="1800" dirty="0"/>
              <a:t>ways of thinking, behaving, and reacting to </a:t>
            </a:r>
            <a:r>
              <a:rPr lang="en-US" sz="1800" dirty="0" smtClean="0"/>
              <a:t>anxious situations.</a:t>
            </a:r>
          </a:p>
          <a:p>
            <a:pPr lvl="2"/>
            <a:r>
              <a:rPr lang="en-US" sz="1800" dirty="0" smtClean="0"/>
              <a:t>Can teaches </a:t>
            </a:r>
            <a:r>
              <a:rPr lang="en-US" sz="1800" dirty="0"/>
              <a:t>social </a:t>
            </a:r>
            <a:r>
              <a:rPr lang="en-US" sz="1800" dirty="0" smtClean="0"/>
              <a:t>skills</a:t>
            </a:r>
            <a:endParaRPr lang="en-US" sz="1800" dirty="0"/>
          </a:p>
          <a:p>
            <a:pPr lvl="3"/>
            <a:r>
              <a:rPr lang="en-US" sz="1800" dirty="0" smtClean="0"/>
              <a:t>Learning how to deal differently with specific situations</a:t>
            </a:r>
            <a:endParaRPr lang="en-US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3"/>
    </mc:Choice>
    <mc:Fallback xmlns="">
      <p:transition spd="slow" advTm="4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Medications can help relieve </a:t>
            </a:r>
            <a:r>
              <a:rPr lang="en-US" dirty="0"/>
              <a:t>symptoms. </a:t>
            </a:r>
            <a:endParaRPr lang="en-US" dirty="0" smtClean="0"/>
          </a:p>
          <a:p>
            <a:r>
              <a:rPr lang="en-US" dirty="0" smtClean="0"/>
              <a:t>Medication </a:t>
            </a:r>
            <a:r>
              <a:rPr lang="en-US" dirty="0"/>
              <a:t>can only be prescribed by a medical doctor (such as a psychiatrist or a primary care </a:t>
            </a:r>
            <a:r>
              <a:rPr lang="en-US" dirty="0" smtClean="0"/>
              <a:t>provider)</a:t>
            </a:r>
            <a:endParaRPr lang="en-US" dirty="0"/>
          </a:p>
          <a:p>
            <a:pPr lvl="1"/>
            <a:r>
              <a:rPr lang="en-US" dirty="0" smtClean="0"/>
              <a:t>can be used </a:t>
            </a:r>
            <a:r>
              <a:rPr lang="en-US" dirty="0"/>
              <a:t>as the initial treatment of an anxiety disorder, or are used only if there is insufficient response to a course of psychotherapy. </a:t>
            </a:r>
          </a:p>
          <a:p>
            <a:r>
              <a:rPr lang="en-US" dirty="0" smtClean="0"/>
              <a:t>In </a:t>
            </a:r>
            <a:r>
              <a:rPr lang="en-US" dirty="0"/>
              <a:t>research studies</a:t>
            </a:r>
            <a:r>
              <a:rPr lang="en-US" dirty="0" smtClean="0"/>
              <a:t>, combination treatments </a:t>
            </a:r>
            <a:r>
              <a:rPr lang="en-US" dirty="0"/>
              <a:t>of psychotherapy and </a:t>
            </a:r>
            <a:r>
              <a:rPr lang="en-US" dirty="0" smtClean="0"/>
              <a:t>medication have had better outcomes then</a:t>
            </a:r>
            <a:r>
              <a:rPr lang="en-US" dirty="0"/>
              <a:t> s</a:t>
            </a:r>
            <a:r>
              <a:rPr lang="en-US" dirty="0" smtClean="0"/>
              <a:t>ingle treatment of psychotherapy or medication alone.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8"/>
    </mc:Choice>
    <mc:Fallback xmlns="">
      <p:transition spd="slow" advTm="2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manage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editation 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help </a:t>
            </a:r>
            <a:r>
              <a:rPr lang="en-US" dirty="0" smtClean="0"/>
              <a:t>people </a:t>
            </a:r>
            <a:r>
              <a:rPr lang="en-US" dirty="0"/>
              <a:t>calm themselves and may </a:t>
            </a:r>
            <a:r>
              <a:rPr lang="en-US" dirty="0" smtClean="0"/>
              <a:t>enrich </a:t>
            </a:r>
            <a:r>
              <a:rPr lang="en-US" dirty="0"/>
              <a:t>the effects of therapy</a:t>
            </a:r>
            <a:r>
              <a:rPr lang="en-US" dirty="0" smtClean="0"/>
              <a:t>. </a:t>
            </a:r>
          </a:p>
          <a:p>
            <a:pPr indent="-285750"/>
            <a:r>
              <a:rPr lang="en-US" dirty="0"/>
              <a:t>A</a:t>
            </a:r>
            <a:r>
              <a:rPr lang="en-US" dirty="0" smtClean="0"/>
              <a:t>erobic </a:t>
            </a:r>
            <a:r>
              <a:rPr lang="en-US" dirty="0"/>
              <a:t>exercise </a:t>
            </a:r>
            <a:endParaRPr lang="en-US" dirty="0" smtClean="0"/>
          </a:p>
          <a:p>
            <a:pPr lvl="1"/>
            <a:r>
              <a:rPr lang="en-US" dirty="0" smtClean="0"/>
              <a:t>has </a:t>
            </a:r>
            <a:r>
              <a:rPr lang="en-US" dirty="0"/>
              <a:t>a calming effect</a:t>
            </a:r>
            <a:r>
              <a:rPr lang="en-US" dirty="0" smtClean="0"/>
              <a:t>, although currently,  </a:t>
            </a:r>
            <a:r>
              <a:rPr lang="en-US" dirty="0"/>
              <a:t>the quality of the studies is not strong enough to support its use as </a:t>
            </a:r>
            <a:r>
              <a:rPr lang="en-US" dirty="0" smtClean="0"/>
              <a:t>a confirmed treatment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Avoid certain substances </a:t>
            </a:r>
          </a:p>
          <a:p>
            <a:pPr lvl="1"/>
            <a:r>
              <a:rPr lang="en-US" dirty="0" smtClean="0"/>
              <a:t>caffeine</a:t>
            </a:r>
            <a:r>
              <a:rPr lang="en-US" dirty="0"/>
              <a:t>, certain illicit drugs, and even some over-the-counter cold medications can aggravate </a:t>
            </a:r>
            <a:r>
              <a:rPr lang="en-US" dirty="0" smtClean="0"/>
              <a:t>symptoms.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amily </a:t>
            </a:r>
          </a:p>
          <a:p>
            <a:pPr lvl="1"/>
            <a:r>
              <a:rPr lang="en-US" dirty="0" smtClean="0"/>
              <a:t>People needs to be supportive </a:t>
            </a:r>
            <a:r>
              <a:rPr lang="en-US" dirty="0"/>
              <a:t>in the recovery of a person with an anxiety </a:t>
            </a:r>
            <a:r>
              <a:rPr lang="en-US" dirty="0" smtClean="0"/>
              <a:t>disorder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8"/>
    </mc:Choice>
    <mc:Fallback xmlns="">
      <p:transition spd="slow" advTm="3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closing, people dx with anxiety and an anxiety disorder should not feel embarrassed or ashamed</a:t>
            </a:r>
          </a:p>
          <a:p>
            <a:endParaRPr lang="en-US" dirty="0" smtClean="0"/>
          </a:p>
          <a:p>
            <a:r>
              <a:rPr lang="en-US" dirty="0" smtClean="0"/>
              <a:t>If you or a loved one is suffering from one of these disorders help is available, do not be uncomfortable, ask for help at your next office visit at Pine Street Family Practice. </a:t>
            </a:r>
          </a:p>
          <a:p>
            <a:endParaRPr lang="en-US" dirty="0"/>
          </a:p>
          <a:p>
            <a:r>
              <a:rPr lang="en-US" dirty="0" smtClean="0"/>
              <a:t>On line information is also available at: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www.nimh.nih.gov/health/topics/anxiety-disorders/index.shtml#part_145353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www.nami.org/learn-more/mental-health-conditions/anxiety-disorders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33" y="3593206"/>
            <a:ext cx="2143125" cy="21431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20"/>
    </mc:Choice>
    <mc:Fallback xmlns="">
      <p:transition spd="slow" advTm="3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Anxiety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Maryanne Gallagher APN </a:t>
            </a:r>
          </a:p>
          <a:p>
            <a:r>
              <a:rPr lang="en-US" dirty="0" smtClean="0"/>
              <a:t>Pine Street Family Practice</a:t>
            </a:r>
            <a:endParaRPr lang="en-US" dirty="0"/>
          </a:p>
        </p:txBody>
      </p:sp>
      <p:sp>
        <p:nvSpPr>
          <p:cNvPr id="5" name="AutoShape 2" descr="Image result for images of anxiety"/>
          <p:cNvSpPr>
            <a:spLocks noChangeAspect="1" noChangeArrowheads="1"/>
          </p:cNvSpPr>
          <p:nvPr/>
        </p:nvSpPr>
        <p:spPr bwMode="auto">
          <a:xfrm>
            <a:off x="1354667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3" y="131762"/>
            <a:ext cx="5527847" cy="53602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"/>
    </mc:Choice>
    <mc:Fallback xmlns="">
      <p:transition spd="slow" advTm="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90919"/>
            <a:ext cx="8596668" cy="4650444"/>
          </a:xfrm>
        </p:spPr>
        <p:txBody>
          <a:bodyPr>
            <a:normAutofit/>
          </a:bodyPr>
          <a:lstStyle/>
          <a:p>
            <a:r>
              <a:rPr lang="en-US" dirty="0"/>
              <a:t>Anxiety disorders are the most common mental illness in the </a:t>
            </a:r>
            <a:r>
              <a:rPr lang="en-US" dirty="0" smtClean="0"/>
              <a:t>U.S.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affecting 40 million adults in the United States age 18 and </a:t>
            </a:r>
            <a:r>
              <a:rPr lang="en-US" dirty="0" smtClean="0"/>
              <a:t>older</a:t>
            </a:r>
          </a:p>
          <a:p>
            <a:pPr lvl="1"/>
            <a:r>
              <a:rPr lang="en-US" dirty="0" smtClean="0"/>
              <a:t>Representing 18.1</a:t>
            </a:r>
            <a:r>
              <a:rPr lang="en-US" dirty="0"/>
              <a:t>% of the population every year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Anxiety disorders are </a:t>
            </a:r>
            <a:r>
              <a:rPr lang="en-US" dirty="0" smtClean="0"/>
              <a:t>treatable</a:t>
            </a:r>
          </a:p>
          <a:p>
            <a:pPr lvl="1"/>
            <a:r>
              <a:rPr lang="en-US" dirty="0" smtClean="0"/>
              <a:t>Only approximately 36% get </a:t>
            </a:r>
            <a:r>
              <a:rPr lang="en-US" dirty="0"/>
              <a:t>treatment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People with an anxiety </a:t>
            </a:r>
            <a:r>
              <a:rPr lang="en-US" dirty="0" smtClean="0"/>
              <a:t>disorders are:</a:t>
            </a:r>
          </a:p>
          <a:p>
            <a:pPr lvl="1"/>
            <a:r>
              <a:rPr lang="en-US" dirty="0" smtClean="0"/>
              <a:t>3-5x more likely </a:t>
            </a:r>
            <a:r>
              <a:rPr lang="en-US" dirty="0"/>
              <a:t>to go to the doctor </a:t>
            </a:r>
            <a:endParaRPr lang="en-US" dirty="0" smtClean="0"/>
          </a:p>
          <a:p>
            <a:pPr lvl="1"/>
            <a:r>
              <a:rPr lang="en-US" dirty="0" smtClean="0"/>
              <a:t>6x </a:t>
            </a:r>
            <a:r>
              <a:rPr lang="en-US" dirty="0"/>
              <a:t>more likely to be hospitalized for psychiatric disorders than those who do not suffer from anxiety </a:t>
            </a:r>
            <a:r>
              <a:rPr lang="en-US" dirty="0" smtClean="0"/>
              <a:t>disorders.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4"/>
    </mc:Choice>
    <mc:Fallback xmlns="">
      <p:transition spd="slow" advTm="3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anxiety?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61375"/>
            <a:ext cx="8596668" cy="43799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anxiety can be good for us…</a:t>
            </a:r>
          </a:p>
          <a:p>
            <a:r>
              <a:rPr lang="en-US" dirty="0" smtClean="0"/>
              <a:t>anxiety </a:t>
            </a:r>
            <a:r>
              <a:rPr lang="en-US" dirty="0"/>
              <a:t>can make us push ourselves as to study harder to get an “A” on a test or make us more alert and careful like paying attention to our </a:t>
            </a:r>
            <a:r>
              <a:rPr lang="en-US" dirty="0" smtClean="0"/>
              <a:t>surroundings </a:t>
            </a:r>
            <a:r>
              <a:rPr lang="en-US" dirty="0"/>
              <a:t>when walking down a dark street alone. This type of anxiety usually ends soon after the situation that caused it has passed. </a:t>
            </a:r>
          </a:p>
          <a:p>
            <a:pPr marL="0" indent="0">
              <a:buNone/>
            </a:pPr>
            <a:r>
              <a:rPr lang="en-US" dirty="0" smtClean="0"/>
              <a:t>Some anxiety can be not good for us…</a:t>
            </a:r>
          </a:p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millions of people in the United States, the anxiety does not go </a:t>
            </a:r>
            <a:r>
              <a:rPr lang="en-US" dirty="0" smtClean="0"/>
              <a:t>away after a stressful situation has pass and can become worse </a:t>
            </a:r>
            <a:r>
              <a:rPr lang="en-US" dirty="0"/>
              <a:t>over </a:t>
            </a:r>
            <a:r>
              <a:rPr lang="en-US" dirty="0" smtClean="0"/>
              <a:t>time</a:t>
            </a:r>
            <a:r>
              <a:rPr lang="en-US" dirty="0"/>
              <a:t> </a:t>
            </a:r>
            <a:r>
              <a:rPr lang="en-US" dirty="0" smtClean="0"/>
              <a:t>and sometimes develop into an </a:t>
            </a:r>
            <a:r>
              <a:rPr lang="en-US" dirty="0"/>
              <a:t>anxiety disorders.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38693" y="6041362"/>
            <a:ext cx="181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28090" y="6096000"/>
            <a:ext cx="188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APA,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74" y="333375"/>
            <a:ext cx="3033726" cy="16859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69"/>
    </mc:Choice>
    <mc:Fallback xmlns="">
      <p:transition spd="slow" advTm="4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FF0000"/>
                </a:solidFill>
              </a:rPr>
              <a:t>Emotional</a:t>
            </a:r>
            <a:r>
              <a:rPr lang="en-US" dirty="0" smtClean="0"/>
              <a:t> symptoms include:</a:t>
            </a:r>
          </a:p>
          <a:p>
            <a:r>
              <a:rPr lang="en-US" dirty="0"/>
              <a:t>Feelings of apprehension or </a:t>
            </a:r>
            <a:r>
              <a:rPr lang="en-US" dirty="0" smtClean="0"/>
              <a:t>fear</a:t>
            </a:r>
            <a:endParaRPr lang="en-US" dirty="0"/>
          </a:p>
          <a:p>
            <a:r>
              <a:rPr lang="en-US" dirty="0"/>
              <a:t>Feeling tense or jumpy</a:t>
            </a:r>
          </a:p>
          <a:p>
            <a:r>
              <a:rPr lang="en-US" dirty="0"/>
              <a:t>Restlessness or irritability</a:t>
            </a:r>
          </a:p>
          <a:p>
            <a:r>
              <a:rPr lang="en-US" dirty="0"/>
              <a:t>Anticipating the worst and being watchful for signs of danger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FF0000"/>
                </a:solidFill>
              </a:rPr>
              <a:t>Physical</a:t>
            </a:r>
            <a:r>
              <a:rPr lang="en-US" dirty="0" smtClean="0"/>
              <a:t> symptoms include:</a:t>
            </a:r>
          </a:p>
          <a:p>
            <a:r>
              <a:rPr lang="en-US" dirty="0" smtClean="0"/>
              <a:t>Racing </a:t>
            </a:r>
            <a:r>
              <a:rPr lang="en-US" dirty="0"/>
              <a:t>heart and shortness of breath</a:t>
            </a:r>
          </a:p>
          <a:p>
            <a:r>
              <a:rPr lang="en-US" dirty="0"/>
              <a:t>Sweating, tremors and twitches</a:t>
            </a:r>
          </a:p>
          <a:p>
            <a:r>
              <a:rPr lang="en-US" dirty="0"/>
              <a:t>Headaches, fatigue and insomnia</a:t>
            </a:r>
          </a:p>
          <a:p>
            <a:r>
              <a:rPr lang="en-US" dirty="0" smtClean="0"/>
              <a:t>GI issues, upset </a:t>
            </a:r>
            <a:r>
              <a:rPr lang="en-US" dirty="0"/>
              <a:t>stomach, </a:t>
            </a:r>
            <a:r>
              <a:rPr lang="en-US" dirty="0" smtClean="0"/>
              <a:t>frequent urination, diarrhea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6" y="4610100"/>
            <a:ext cx="2333625" cy="22479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9"/>
    </mc:Choice>
    <mc:Fallback xmlns="">
      <p:transition spd="slow" advTm="4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Anxiety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87133"/>
            <a:ext cx="8596668" cy="43542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Different types include:</a:t>
            </a:r>
          </a:p>
          <a:p>
            <a:endParaRPr lang="en-US" sz="2800" dirty="0" smtClean="0"/>
          </a:p>
          <a:p>
            <a:pPr lvl="1"/>
            <a:r>
              <a:rPr lang="en-US" sz="2800" dirty="0" smtClean="0"/>
              <a:t>Panic </a:t>
            </a:r>
            <a:r>
              <a:rPr lang="en-US" sz="2800" dirty="0"/>
              <a:t>disorder</a:t>
            </a:r>
          </a:p>
          <a:p>
            <a:pPr lvl="1"/>
            <a:r>
              <a:rPr lang="en-US" sz="2800" dirty="0"/>
              <a:t>Obsessive-compulsive </a:t>
            </a:r>
            <a:r>
              <a:rPr lang="en-US" sz="2800" dirty="0" smtClean="0"/>
              <a:t>disorder (OCD)</a:t>
            </a:r>
            <a:endParaRPr lang="en-US" sz="2800" dirty="0"/>
          </a:p>
          <a:p>
            <a:pPr lvl="1"/>
            <a:r>
              <a:rPr lang="en-US" sz="2800" dirty="0"/>
              <a:t>Post-traumatic stress </a:t>
            </a:r>
            <a:r>
              <a:rPr lang="en-US" sz="2800" dirty="0" smtClean="0"/>
              <a:t>disorder (PTSD)</a:t>
            </a:r>
            <a:endParaRPr lang="en-US" sz="2800" dirty="0"/>
          </a:p>
          <a:p>
            <a:pPr lvl="1"/>
            <a:r>
              <a:rPr lang="en-US" sz="2800" dirty="0"/>
              <a:t>Generalized anxiety </a:t>
            </a:r>
            <a:r>
              <a:rPr lang="en-US" sz="2800" dirty="0" smtClean="0"/>
              <a:t>disorder (GAD)</a:t>
            </a:r>
          </a:p>
          <a:p>
            <a:pPr lvl="1"/>
            <a:r>
              <a:rPr lang="en-US" sz="2800" dirty="0" smtClean="0"/>
              <a:t>Social anxiety disorder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530366" y="6336406"/>
            <a:ext cx="221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Medline Plus 2018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2"/>
    </mc:Choice>
    <mc:Fallback xmlns="">
      <p:transition spd="slow" advTm="2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GAD </a:t>
            </a:r>
            <a:r>
              <a:rPr lang="en-US" dirty="0"/>
              <a:t>symptoms include: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5617"/>
            <a:ext cx="8596668" cy="4262907"/>
          </a:xfrm>
        </p:spPr>
        <p:txBody>
          <a:bodyPr/>
          <a:lstStyle/>
          <a:p>
            <a:r>
              <a:rPr lang="en-US" dirty="0" smtClean="0"/>
              <a:t>Restlessness </a:t>
            </a:r>
            <a:r>
              <a:rPr lang="en-US" dirty="0"/>
              <a:t>or feeling wound-up or on edge</a:t>
            </a:r>
          </a:p>
          <a:p>
            <a:r>
              <a:rPr lang="en-US" dirty="0"/>
              <a:t>E</a:t>
            </a:r>
            <a:r>
              <a:rPr lang="en-US" dirty="0" smtClean="0"/>
              <a:t>asily </a:t>
            </a:r>
            <a:r>
              <a:rPr lang="en-US" dirty="0"/>
              <a:t>fatigued</a:t>
            </a:r>
          </a:p>
          <a:p>
            <a:r>
              <a:rPr lang="en-US" dirty="0"/>
              <a:t>Difficulty concentrating </a:t>
            </a:r>
          </a:p>
          <a:p>
            <a:r>
              <a:rPr lang="en-US" dirty="0"/>
              <a:t>Irritability</a:t>
            </a:r>
          </a:p>
          <a:p>
            <a:r>
              <a:rPr lang="en-US" dirty="0"/>
              <a:t>Muscle tension</a:t>
            </a:r>
          </a:p>
          <a:p>
            <a:r>
              <a:rPr lang="en-US" dirty="0"/>
              <a:t>Difficulty controlling </a:t>
            </a:r>
            <a:r>
              <a:rPr lang="en-US" dirty="0" smtClean="0"/>
              <a:t>being worried</a:t>
            </a:r>
            <a:endParaRPr lang="en-US" dirty="0"/>
          </a:p>
          <a:p>
            <a:r>
              <a:rPr lang="en-US" dirty="0"/>
              <a:t>Sleep problems </a:t>
            </a:r>
            <a:endParaRPr lang="en-US" dirty="0" smtClean="0"/>
          </a:p>
          <a:p>
            <a:pPr lvl="1"/>
            <a:r>
              <a:rPr lang="en-US" dirty="0" smtClean="0"/>
              <a:t>difficulty </a:t>
            </a:r>
            <a:r>
              <a:rPr lang="en-US" dirty="0"/>
              <a:t>falling or staying asleep or restless, unsatisfying </a:t>
            </a:r>
            <a:r>
              <a:rPr lang="en-US" dirty="0" smtClean="0"/>
              <a:t>sleep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48531" y="5898524"/>
            <a:ext cx="482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www.nimh.nih.gov/health/topics/anxiety-disorders/index.shtml#part_145336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8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3"/>
    </mc:Choice>
    <mc:Fallback xmlns="">
      <p:transition spd="slow" advTm="2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Panic Disorder symptoms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Sudden </a:t>
            </a:r>
            <a:r>
              <a:rPr lang="en-US" dirty="0"/>
              <a:t>and </a:t>
            </a:r>
            <a:r>
              <a:rPr lang="en-US" dirty="0" smtClean="0"/>
              <a:t>repeated panic </a:t>
            </a:r>
            <a:r>
              <a:rPr lang="en-US" dirty="0"/>
              <a:t>attacks of intense </a:t>
            </a:r>
            <a:r>
              <a:rPr lang="en-US" dirty="0" smtClean="0"/>
              <a:t>fear</a:t>
            </a:r>
          </a:p>
          <a:p>
            <a:r>
              <a:rPr lang="en-US" dirty="0" smtClean="0"/>
              <a:t>Palpitations, a pounding heart, rapid heart rate, sweating, SOB</a:t>
            </a:r>
            <a:endParaRPr lang="en-US" dirty="0"/>
          </a:p>
          <a:p>
            <a:r>
              <a:rPr lang="en-US" dirty="0"/>
              <a:t>Feelings of being out of control during </a:t>
            </a:r>
            <a:r>
              <a:rPr lang="en-US" dirty="0" smtClean="0"/>
              <a:t>the attack</a:t>
            </a:r>
            <a:endParaRPr lang="en-US" dirty="0"/>
          </a:p>
          <a:p>
            <a:r>
              <a:rPr lang="en-US" dirty="0"/>
              <a:t>Intense </a:t>
            </a:r>
            <a:r>
              <a:rPr lang="en-US" dirty="0" smtClean="0"/>
              <a:t>worries</a:t>
            </a:r>
          </a:p>
          <a:p>
            <a:r>
              <a:rPr lang="en-US" dirty="0" smtClean="0"/>
              <a:t>Fear of impending doom</a:t>
            </a:r>
            <a:endParaRPr lang="en-US" dirty="0"/>
          </a:p>
          <a:p>
            <a:r>
              <a:rPr lang="en-US" dirty="0"/>
              <a:t>Fear or avoidance of places where panic attacks have occurred in the past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3"/>
    </mc:Choice>
    <mc:Fallback xmlns="">
      <p:transition spd="slow" advTm="3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Anxiety Disorder </a:t>
            </a:r>
            <a:r>
              <a:rPr lang="en-US" smtClean="0"/>
              <a:t>symptoms include: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People </a:t>
            </a:r>
            <a:r>
              <a:rPr lang="en-US" dirty="0"/>
              <a:t>with social anxiety disorder </a:t>
            </a:r>
            <a:r>
              <a:rPr lang="en-US" dirty="0" smtClean="0"/>
              <a:t>or social phobia </a:t>
            </a:r>
            <a:r>
              <a:rPr lang="en-US" dirty="0"/>
              <a:t>have a </a:t>
            </a:r>
            <a:r>
              <a:rPr lang="en-US" dirty="0" smtClean="0"/>
              <a:t>noticeable </a:t>
            </a:r>
            <a:r>
              <a:rPr lang="en-US" dirty="0"/>
              <a:t>fear of social or performance situations in which </a:t>
            </a:r>
            <a:r>
              <a:rPr lang="en-US" dirty="0" smtClean="0"/>
              <a:t>once can anticipate feelings of </a:t>
            </a:r>
            <a:r>
              <a:rPr lang="en-US" dirty="0"/>
              <a:t>embarrassed, judged, rejected, or fearful of offending </a:t>
            </a:r>
            <a:r>
              <a:rPr lang="en-US" dirty="0" smtClean="0"/>
              <a:t>others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Feeling </a:t>
            </a:r>
            <a:r>
              <a:rPr lang="en-US" dirty="0" smtClean="0"/>
              <a:t>anxious </a:t>
            </a:r>
            <a:r>
              <a:rPr lang="en-US" dirty="0"/>
              <a:t>about being with other </a:t>
            </a:r>
            <a:r>
              <a:rPr lang="en-US" dirty="0" smtClean="0"/>
              <a:t>people</a:t>
            </a:r>
            <a:endParaRPr lang="en-US" dirty="0"/>
          </a:p>
          <a:p>
            <a:r>
              <a:rPr lang="en-US" dirty="0"/>
              <a:t>Feeling </a:t>
            </a:r>
            <a:r>
              <a:rPr lang="en-US" dirty="0" smtClean="0"/>
              <a:t>self-conscious </a:t>
            </a:r>
            <a:r>
              <a:rPr lang="en-US" dirty="0"/>
              <a:t>in front of other people and worried about feeling humiliated, embarrassed, or </a:t>
            </a:r>
            <a:r>
              <a:rPr lang="en-US" dirty="0" smtClean="0"/>
              <a:t>rejected</a:t>
            </a:r>
            <a:endParaRPr lang="en-US" dirty="0"/>
          </a:p>
          <a:p>
            <a:r>
              <a:rPr lang="en-US" dirty="0"/>
              <a:t>Being </a:t>
            </a:r>
            <a:r>
              <a:rPr lang="en-US" dirty="0" smtClean="0"/>
              <a:t>afraid </a:t>
            </a:r>
            <a:r>
              <a:rPr lang="en-US" dirty="0"/>
              <a:t>that other people will judge them</a:t>
            </a:r>
          </a:p>
          <a:p>
            <a:r>
              <a:rPr lang="en-US" dirty="0"/>
              <a:t>Worrying for days or weeks before an event where other people will be</a:t>
            </a:r>
          </a:p>
          <a:p>
            <a:r>
              <a:rPr lang="en-US" dirty="0" smtClean="0"/>
              <a:t>Isolating ones self</a:t>
            </a:r>
            <a:endParaRPr lang="en-US" dirty="0"/>
          </a:p>
          <a:p>
            <a:r>
              <a:rPr lang="en-US" dirty="0" smtClean="0"/>
              <a:t>Has a </a:t>
            </a:r>
            <a:r>
              <a:rPr lang="en-US" dirty="0"/>
              <a:t>hard time making </a:t>
            </a:r>
            <a:r>
              <a:rPr lang="en-US" dirty="0" smtClean="0"/>
              <a:t>friends</a:t>
            </a:r>
            <a:endParaRPr lang="en-US" dirty="0"/>
          </a:p>
          <a:p>
            <a:r>
              <a:rPr lang="en-US" dirty="0" smtClean="0"/>
              <a:t>Flushed, perspiring, </a:t>
            </a:r>
            <a:r>
              <a:rPr lang="en-US" dirty="0"/>
              <a:t>or trembling around </a:t>
            </a:r>
            <a:r>
              <a:rPr lang="en-US" dirty="0" smtClean="0"/>
              <a:t>others</a:t>
            </a:r>
            <a:endParaRPr lang="en-US" dirty="0"/>
          </a:p>
          <a:p>
            <a:r>
              <a:rPr lang="en-US" dirty="0"/>
              <a:t>Feeling </a:t>
            </a:r>
            <a:r>
              <a:rPr lang="en-US" dirty="0" smtClean="0"/>
              <a:t>nauseous around other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68"/>
    </mc:Choice>
    <mc:Fallback xmlns="">
      <p:transition spd="slow" advTm="4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365</TotalTime>
  <Words>892</Words>
  <Application>Microsoft Office PowerPoint</Application>
  <PresentationFormat>Widescreen</PresentationFormat>
  <Paragraphs>119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Welcome to Pine Street Family Practice’s Podcasts!!</vt:lpstr>
      <vt:lpstr>Anxiety</vt:lpstr>
      <vt:lpstr>Facts </vt:lpstr>
      <vt:lpstr>What is anxiety?</vt:lpstr>
      <vt:lpstr>Sign and Symptoms</vt:lpstr>
      <vt:lpstr>Anxiety Disorders</vt:lpstr>
      <vt:lpstr>GAD symptoms include: </vt:lpstr>
      <vt:lpstr>Panic Disorder symptoms include:</vt:lpstr>
      <vt:lpstr>Social Anxiety Disorder symptoms include:</vt:lpstr>
      <vt:lpstr>Risk Factors</vt:lpstr>
      <vt:lpstr>Treatment</vt:lpstr>
      <vt:lpstr>Treatment</vt:lpstr>
      <vt:lpstr>How can we manage symptoms</vt:lpstr>
      <vt:lpstr>Resources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Anxiety</dc:title>
  <dc:creator>Maryanne Gallagher</dc:creator>
  <cp:lastModifiedBy>Maryanne Gallagher</cp:lastModifiedBy>
  <cp:revision>45</cp:revision>
  <dcterms:created xsi:type="dcterms:W3CDTF">2018-05-12T20:01:05Z</dcterms:created>
  <dcterms:modified xsi:type="dcterms:W3CDTF">2018-07-01T17:50:04Z</dcterms:modified>
</cp:coreProperties>
</file>